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1"/>
  </p:notesMasterIdLst>
  <p:sldIdLst>
    <p:sldId id="384" r:id="rId2"/>
    <p:sldId id="321" r:id="rId3"/>
    <p:sldId id="454" r:id="rId4"/>
    <p:sldId id="455" r:id="rId5"/>
    <p:sldId id="456" r:id="rId6"/>
    <p:sldId id="457" r:id="rId7"/>
    <p:sldId id="458" r:id="rId8"/>
    <p:sldId id="256" r:id="rId9"/>
    <p:sldId id="385" r:id="rId10"/>
    <p:sldId id="418" r:id="rId11"/>
    <p:sldId id="420" r:id="rId12"/>
    <p:sldId id="421" r:id="rId13"/>
    <p:sldId id="422" r:id="rId14"/>
    <p:sldId id="423" r:id="rId15"/>
    <p:sldId id="424" r:id="rId16"/>
    <p:sldId id="426" r:id="rId17"/>
    <p:sldId id="429" r:id="rId18"/>
    <p:sldId id="428" r:id="rId19"/>
    <p:sldId id="430" r:id="rId20"/>
    <p:sldId id="431" r:id="rId21"/>
    <p:sldId id="432" r:id="rId22"/>
    <p:sldId id="436" r:id="rId23"/>
    <p:sldId id="386" r:id="rId24"/>
    <p:sldId id="394" r:id="rId25"/>
    <p:sldId id="400" r:id="rId26"/>
    <p:sldId id="395" r:id="rId27"/>
    <p:sldId id="415" r:id="rId28"/>
    <p:sldId id="396" r:id="rId29"/>
    <p:sldId id="399" r:id="rId30"/>
    <p:sldId id="401" r:id="rId31"/>
    <p:sldId id="402" r:id="rId32"/>
    <p:sldId id="397" r:id="rId33"/>
    <p:sldId id="404" r:id="rId34"/>
    <p:sldId id="398" r:id="rId35"/>
    <p:sldId id="405" r:id="rId36"/>
    <p:sldId id="411" r:id="rId37"/>
    <p:sldId id="442" r:id="rId38"/>
    <p:sldId id="441" r:id="rId39"/>
    <p:sldId id="413" r:id="rId40"/>
    <p:sldId id="444" r:id="rId41"/>
    <p:sldId id="446" r:id="rId42"/>
    <p:sldId id="445" r:id="rId43"/>
    <p:sldId id="448" r:id="rId44"/>
    <p:sldId id="449" r:id="rId45"/>
    <p:sldId id="447" r:id="rId46"/>
    <p:sldId id="388" r:id="rId47"/>
    <p:sldId id="391" r:id="rId48"/>
    <p:sldId id="393" r:id="rId49"/>
    <p:sldId id="459" r:id="rId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C9E9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27" autoAdjust="0"/>
    <p:restoredTop sz="90418" autoAdjust="0"/>
  </p:normalViewPr>
  <p:slideViewPr>
    <p:cSldViewPr snapToGrid="0">
      <p:cViewPr>
        <p:scale>
          <a:sx n="75" d="100"/>
          <a:sy n="75" d="100"/>
        </p:scale>
        <p:origin x="1046" y="14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0B96DE-3F80-4757-9EEC-21CC37C10DF0}" type="datetimeFigureOut">
              <a:rPr lang="en-US" smtClean="0"/>
              <a:t>3/17/2021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9DD5D2-3395-43AA-B13B-6C8E58FD27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1221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tcpipguide.com/free/t_TCPOperationalOverviewandtheTCPFiniteStateMachineF-2.htm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tools.ietf.org/html/rfc793#page-15" TargetMode="Externa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="1" dirty="0"/>
              <a:t>FILE POINTER </a:t>
            </a:r>
            <a:r>
              <a:rPr lang="en-US" dirty="0"/>
              <a:t>represent file -&gt; refer to file:</a:t>
            </a:r>
          </a:p>
          <a:p>
            <a:pPr marL="0" indent="0">
              <a:buFontTx/>
              <a:buNone/>
            </a:pPr>
            <a:r>
              <a:rPr lang="en-US" dirty="0"/>
              <a:t>		   </a:t>
            </a:r>
            <a:r>
              <a:rPr lang="en-US" dirty="0">
                <a:sym typeface="Wingdings" panose="05000000000000000000" pitchFamily="2" charset="2"/>
              </a:rPr>
              <a:t> use in C lib function: </a:t>
            </a:r>
            <a:r>
              <a:rPr lang="en-US" dirty="0" err="1">
                <a:sym typeface="Wingdings" panose="05000000000000000000" pitchFamily="2" charset="2"/>
              </a:rPr>
              <a:t>fread</a:t>
            </a:r>
            <a:r>
              <a:rPr lang="en-US" dirty="0">
                <a:sym typeface="Wingdings" panose="05000000000000000000" pitchFamily="2" charset="2"/>
              </a:rPr>
              <a:t>, </a:t>
            </a:r>
            <a:r>
              <a:rPr lang="en-US" dirty="0" err="1">
                <a:sym typeface="Wingdings" panose="05000000000000000000" pitchFamily="2" charset="2"/>
              </a:rPr>
              <a:t>fwrite</a:t>
            </a:r>
            <a:r>
              <a:rPr lang="en-US" dirty="0">
                <a:sym typeface="Wingdings" panose="05000000000000000000" pitchFamily="2" charset="2"/>
              </a:rPr>
              <a:t>, </a:t>
            </a:r>
            <a:r>
              <a:rPr lang="en-US" dirty="0" err="1">
                <a:sym typeface="Wingdings" panose="05000000000000000000" pitchFamily="2" charset="2"/>
              </a:rPr>
              <a:t>fprint</a:t>
            </a:r>
            <a:r>
              <a:rPr lang="en-US" dirty="0">
                <a:sym typeface="Wingdings" panose="05000000000000000000" pitchFamily="2" charset="2"/>
              </a:rPr>
              <a:t>, </a:t>
            </a:r>
            <a:r>
              <a:rPr lang="en-US" dirty="0" err="1">
                <a:sym typeface="Wingdings" panose="05000000000000000000" pitchFamily="2" charset="2"/>
              </a:rPr>
              <a:t>fcanf</a:t>
            </a:r>
            <a:r>
              <a:rPr lang="en-US" dirty="0">
                <a:sym typeface="Wingdings" panose="05000000000000000000" pitchFamily="2" charset="2"/>
              </a:rPr>
              <a:t>,…</a:t>
            </a:r>
          </a:p>
          <a:p>
            <a:pPr marL="171450" indent="-171450">
              <a:buFontTx/>
              <a:buChar char="-"/>
            </a:pPr>
            <a:r>
              <a:rPr lang="en-US" b="1" dirty="0">
                <a:sym typeface="Wingdings" panose="05000000000000000000" pitchFamily="2" charset="2"/>
              </a:rPr>
              <a:t>File descriptor </a:t>
            </a:r>
            <a:r>
              <a:rPr lang="en-US" dirty="0">
                <a:sym typeface="Wingdings" panose="05000000000000000000" pitchFamily="2" charset="2"/>
              </a:rPr>
              <a:t>is low-level integer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refer to opened file</a:t>
            </a:r>
          </a:p>
          <a:p>
            <a:pPr marL="0" indent="0">
              <a:buFontTx/>
              <a:buNone/>
            </a:pPr>
            <a:r>
              <a:rPr lang="en-US" dirty="0">
                <a:sym typeface="Wingdings" panose="05000000000000000000" pitchFamily="2" charset="2"/>
              </a:rPr>
              <a:t>                                                           Use for Unix system call read(), write()</a:t>
            </a:r>
          </a:p>
          <a:p>
            <a:pPr marL="0" indent="0">
              <a:buFontTx/>
              <a:buNone/>
            </a:pPr>
            <a:r>
              <a:rPr lang="en-US" dirty="0">
                <a:sym typeface="Wingdings" panose="05000000000000000000" pitchFamily="2" charset="2"/>
              </a:rPr>
              <a:t>-  </a:t>
            </a:r>
            <a:r>
              <a:rPr lang="en-US" dirty="0" err="1">
                <a:sym typeface="Wingdings" panose="05000000000000000000" pitchFamily="2" charset="2"/>
              </a:rPr>
              <a:t>Socketlà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cánh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cửa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giúp</a:t>
            </a:r>
            <a:r>
              <a:rPr lang="en-US" dirty="0">
                <a:sym typeface="Wingdings" panose="05000000000000000000" pitchFamily="2" charset="2"/>
              </a:rPr>
              <a:t> process </a:t>
            </a:r>
            <a:r>
              <a:rPr lang="en-US" dirty="0" err="1">
                <a:sym typeface="Wingdings" panose="05000000000000000000" pitchFamily="2" charset="2"/>
              </a:rPr>
              <a:t>trên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các</a:t>
            </a:r>
            <a:r>
              <a:rPr lang="en-US" dirty="0">
                <a:sym typeface="Wingdings" panose="05000000000000000000" pitchFamily="2" charset="2"/>
              </a:rPr>
              <a:t> host </a:t>
            </a:r>
            <a:r>
              <a:rPr lang="en-US" dirty="0" err="1">
                <a:sym typeface="Wingdings" panose="05000000000000000000" pitchFamily="2" charset="2"/>
              </a:rPr>
              <a:t>có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thể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giao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tiếp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với</a:t>
            </a:r>
            <a:r>
              <a:rPr lang="en-US" dirty="0">
                <a:sym typeface="Wingdings" panose="05000000000000000000" pitchFamily="2" charset="2"/>
              </a:rPr>
              <a:t> process </a:t>
            </a:r>
            <a:r>
              <a:rPr lang="en-US" dirty="0" err="1">
                <a:sym typeface="Wingdings" panose="05000000000000000000" pitchFamily="2" charset="2"/>
              </a:rPr>
              <a:t>trên</a:t>
            </a:r>
            <a:r>
              <a:rPr lang="en-US" dirty="0">
                <a:sym typeface="Wingdings" panose="05000000000000000000" pitchFamily="2" charset="2"/>
              </a:rPr>
              <a:t> host </a:t>
            </a:r>
            <a:r>
              <a:rPr lang="en-US" dirty="0" err="1">
                <a:sym typeface="Wingdings" panose="05000000000000000000" pitchFamily="2" charset="2"/>
              </a:rPr>
              <a:t>còn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lại</a:t>
            </a:r>
            <a:r>
              <a:rPr lang="en-US" dirty="0">
                <a:sym typeface="Wingdings" panose="05000000000000000000" pitchFamily="2" charset="2"/>
              </a:rPr>
              <a:t> . </a:t>
            </a:r>
            <a:r>
              <a:rPr lang="en-US" dirty="0" err="1">
                <a:sym typeface="Wingdings" panose="05000000000000000000" pitchFamily="2" charset="2"/>
              </a:rPr>
              <a:t>Nó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là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lớp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giao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tiếp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giữa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lớp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ứng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dụng</a:t>
            </a:r>
            <a:r>
              <a:rPr lang="en-US" dirty="0">
                <a:sym typeface="Wingdings" panose="05000000000000000000" pitchFamily="2" charset="2"/>
              </a:rPr>
              <a:t> do </a:t>
            </a:r>
            <a:r>
              <a:rPr lang="en-US" dirty="0" err="1">
                <a:sym typeface="Wingdings" panose="05000000000000000000" pitchFamily="2" charset="2"/>
              </a:rPr>
              <a:t>người</a:t>
            </a:r>
            <a:r>
              <a:rPr lang="en-US" dirty="0">
                <a:sym typeface="Wingdings" panose="05000000000000000000" pitchFamily="2" charset="2"/>
              </a:rPr>
              <a:t> dung </a:t>
            </a:r>
            <a:r>
              <a:rPr lang="en-US" dirty="0" err="1">
                <a:sym typeface="Wingdings" panose="05000000000000000000" pitchFamily="2" charset="2"/>
              </a:rPr>
              <a:t>vận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hành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và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phát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triển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với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các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lớp</a:t>
            </a:r>
            <a:r>
              <a:rPr lang="en-US" dirty="0">
                <a:sym typeface="Wingdings" panose="05000000000000000000" pitchFamily="2" charset="2"/>
              </a:rPr>
              <a:t> protocol stack </a:t>
            </a:r>
            <a:r>
              <a:rPr lang="en-US" dirty="0" err="1">
                <a:sym typeface="Wingdings" panose="05000000000000000000" pitchFamily="2" charset="2"/>
              </a:rPr>
              <a:t>được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quản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lý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bởi</a:t>
            </a:r>
            <a:r>
              <a:rPr lang="en-US" dirty="0">
                <a:sym typeface="Wingdings" panose="05000000000000000000" pitchFamily="2" charset="2"/>
              </a:rPr>
              <a:t> OS.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9DD5D2-3395-43AA-B13B-6C8E58FD27C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2863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b="1" dirty="0">
              <a:sym typeface="Wingdings" panose="05000000000000000000" pitchFamily="2" charset="2"/>
            </a:endParaRPr>
          </a:p>
          <a:p>
            <a:pPr marL="171450" indent="-171450">
              <a:buFontTx/>
              <a:buChar char="-"/>
            </a:pPr>
            <a:endParaRPr lang="en-US" b="1" dirty="0">
              <a:sym typeface="Wingdings" panose="05000000000000000000" pitchFamily="2" charset="2"/>
            </a:endParaRPr>
          </a:p>
          <a:p>
            <a:pPr marL="171450" indent="-171450">
              <a:buFontTx/>
              <a:buChar char="-"/>
            </a:pPr>
            <a:endParaRPr lang="en-US" b="1" dirty="0">
              <a:sym typeface="Wingdings" panose="05000000000000000000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9DD5D2-3395-43AA-B13B-6C8E58FD27C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778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b="1" dirty="0">
              <a:sym typeface="Wingdings" panose="05000000000000000000" pitchFamily="2" charset="2"/>
            </a:endParaRPr>
          </a:p>
          <a:p>
            <a:pPr marL="171450" indent="-171450">
              <a:buFontTx/>
              <a:buChar char="-"/>
            </a:pPr>
            <a:endParaRPr lang="en-US" b="1" dirty="0">
              <a:sym typeface="Wingdings" panose="05000000000000000000" pitchFamily="2" charset="2"/>
            </a:endParaRPr>
          </a:p>
          <a:p>
            <a:pPr marL="171450" indent="-171450">
              <a:buFontTx/>
              <a:buChar char="-"/>
            </a:pPr>
            <a:endParaRPr lang="en-US" b="1" dirty="0">
              <a:sym typeface="Wingdings" panose="05000000000000000000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9DD5D2-3395-43AA-B13B-6C8E58FD27C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7228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b="1" dirty="0">
              <a:sym typeface="Wingdings" panose="05000000000000000000" pitchFamily="2" charset="2"/>
            </a:endParaRPr>
          </a:p>
          <a:p>
            <a:pPr marL="171450" indent="-171450">
              <a:buFontTx/>
              <a:buChar char="-"/>
            </a:pPr>
            <a:endParaRPr lang="en-US" b="1" dirty="0">
              <a:sym typeface="Wingdings" panose="05000000000000000000" pitchFamily="2" charset="2"/>
            </a:endParaRPr>
          </a:p>
          <a:p>
            <a:pPr marL="171450" indent="-171450">
              <a:buFontTx/>
              <a:buChar char="-"/>
            </a:pPr>
            <a:endParaRPr lang="en-US" b="1" dirty="0">
              <a:sym typeface="Wingdings" panose="05000000000000000000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9DD5D2-3395-43AA-B13B-6C8E58FD27C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15800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b="1" dirty="0">
              <a:sym typeface="Wingdings" panose="05000000000000000000" pitchFamily="2" charset="2"/>
            </a:endParaRPr>
          </a:p>
          <a:p>
            <a:pPr marL="171450" indent="-171450">
              <a:buFontTx/>
              <a:buChar char="-"/>
            </a:pPr>
            <a:r>
              <a:rPr lang="en-US" b="1" dirty="0" err="1">
                <a:sym typeface="Wingdings" panose="05000000000000000000" pitchFamily="2" charset="2"/>
              </a:rPr>
              <a:t>Hàm</a:t>
            </a:r>
            <a:r>
              <a:rPr lang="en-US" b="1" dirty="0">
                <a:sym typeface="Wingdings" panose="05000000000000000000" pitchFamily="2" charset="2"/>
              </a:rPr>
              <a:t> </a:t>
            </a:r>
            <a:r>
              <a:rPr lang="en-US" b="1" dirty="0" err="1">
                <a:sym typeface="Wingdings" panose="05000000000000000000" pitchFamily="2" charset="2"/>
              </a:rPr>
              <a:t>này</a:t>
            </a:r>
            <a:r>
              <a:rPr lang="en-US" b="1" dirty="0">
                <a:sym typeface="Wingdings" panose="05000000000000000000" pitchFamily="2" charset="2"/>
              </a:rPr>
              <a:t> ta ko </a:t>
            </a:r>
            <a:r>
              <a:rPr lang="en-US" b="1" dirty="0" err="1">
                <a:sym typeface="Wingdings" panose="05000000000000000000" pitchFamily="2" charset="2"/>
              </a:rPr>
              <a:t>cần</a:t>
            </a:r>
            <a:r>
              <a:rPr lang="en-US" b="1" dirty="0">
                <a:sym typeface="Wingdings" panose="05000000000000000000" pitchFamily="2" charset="2"/>
              </a:rPr>
              <a:t> </a:t>
            </a:r>
            <a:r>
              <a:rPr lang="en-US" b="1" dirty="0" err="1">
                <a:sym typeface="Wingdings" panose="05000000000000000000" pitchFamily="2" charset="2"/>
              </a:rPr>
              <a:t>biết</a:t>
            </a:r>
            <a:r>
              <a:rPr lang="en-US" b="1" dirty="0">
                <a:sym typeface="Wingdings" panose="05000000000000000000" pitchFamily="2" charset="2"/>
              </a:rPr>
              <a:t> </a:t>
            </a:r>
            <a:r>
              <a:rPr lang="en-US" b="1" dirty="0" err="1">
                <a:sym typeface="Wingdings" panose="05000000000000000000" pitchFamily="2" charset="2"/>
              </a:rPr>
              <a:t>trước</a:t>
            </a:r>
            <a:r>
              <a:rPr lang="en-US" b="1" dirty="0">
                <a:sym typeface="Wingdings" panose="05000000000000000000" pitchFamily="2" charset="2"/>
              </a:rPr>
              <a:t> family domain docket (Ipv4 hay Ipv6). </a:t>
            </a:r>
            <a:r>
              <a:rPr lang="en-US" b="1" dirty="0" err="1">
                <a:sym typeface="Wingdings" panose="05000000000000000000" pitchFamily="2" charset="2"/>
              </a:rPr>
              <a:t>Đối</a:t>
            </a:r>
            <a:r>
              <a:rPr lang="en-US" b="1" dirty="0">
                <a:sym typeface="Wingdings" panose="05000000000000000000" pitchFamily="2" charset="2"/>
              </a:rPr>
              <a:t> </a:t>
            </a:r>
            <a:r>
              <a:rPr lang="en-US" b="1" dirty="0" err="1">
                <a:sym typeface="Wingdings" panose="05000000000000000000" pitchFamily="2" charset="2"/>
              </a:rPr>
              <a:t>số</a:t>
            </a:r>
            <a:r>
              <a:rPr lang="en-US" b="1" dirty="0">
                <a:sym typeface="Wingdings" panose="05000000000000000000" pitchFamily="2" charset="2"/>
              </a:rPr>
              <a:t> </a:t>
            </a:r>
            <a:r>
              <a:rPr lang="en-US" b="1" dirty="0" err="1">
                <a:sym typeface="Wingdings" panose="05000000000000000000" pitchFamily="2" charset="2"/>
              </a:rPr>
              <a:t>truyền</a:t>
            </a:r>
            <a:r>
              <a:rPr lang="en-US" b="1" dirty="0">
                <a:sym typeface="Wingdings" panose="05000000000000000000" pitchFamily="2" charset="2"/>
              </a:rPr>
              <a:t> </a:t>
            </a:r>
            <a:r>
              <a:rPr lang="en-US" b="1" dirty="0" err="1">
                <a:sym typeface="Wingdings" panose="05000000000000000000" pitchFamily="2" charset="2"/>
              </a:rPr>
              <a:t>vào</a:t>
            </a:r>
            <a:r>
              <a:rPr lang="en-US" b="1" dirty="0">
                <a:sym typeface="Wingdings" panose="05000000000000000000" pitchFamily="2" charset="2"/>
              </a:rPr>
              <a:t> </a:t>
            </a:r>
            <a:r>
              <a:rPr lang="en-US" b="1" dirty="0" err="1">
                <a:sym typeface="Wingdings" panose="05000000000000000000" pitchFamily="2" charset="2"/>
              </a:rPr>
              <a:t>là</a:t>
            </a:r>
            <a:r>
              <a:rPr lang="en-US" b="1" dirty="0">
                <a:sym typeface="Wingdings" panose="05000000000000000000" pitchFamily="2" charset="2"/>
              </a:rPr>
              <a:t> pointers </a:t>
            </a:r>
            <a:r>
              <a:rPr lang="en-US" b="1" dirty="0" err="1">
                <a:sym typeface="Wingdings" panose="05000000000000000000" pitchFamily="2" charset="2"/>
              </a:rPr>
              <a:t>đến</a:t>
            </a:r>
            <a:r>
              <a:rPr lang="en-US" b="1" dirty="0">
                <a:sym typeface="Wingdings" panose="05000000000000000000" pitchFamily="2" charset="2"/>
              </a:rPr>
              <a:t> generic socket address structure. </a:t>
            </a:r>
            <a:r>
              <a:rPr lang="en-US" b="1" dirty="0" err="1">
                <a:sym typeface="Wingdings" panose="05000000000000000000" pitchFamily="2" charset="2"/>
              </a:rPr>
              <a:t>Nên</a:t>
            </a:r>
            <a:r>
              <a:rPr lang="en-US" b="1" dirty="0">
                <a:sym typeface="Wingdings" panose="05000000000000000000" pitchFamily="2" charset="2"/>
              </a:rPr>
              <a:t> t </a:t>
            </a:r>
            <a:r>
              <a:rPr lang="en-US" b="1" dirty="0" err="1">
                <a:sym typeface="Wingdings" panose="05000000000000000000" pitchFamily="2" charset="2"/>
              </a:rPr>
              <a:t>có</a:t>
            </a:r>
            <a:r>
              <a:rPr lang="en-US" b="1" dirty="0">
                <a:sym typeface="Wingdings" panose="05000000000000000000" pitchFamily="2" charset="2"/>
              </a:rPr>
              <a:t> </a:t>
            </a:r>
            <a:r>
              <a:rPr lang="en-US" b="1" dirty="0" err="1">
                <a:sym typeface="Wingdings" panose="05000000000000000000" pitchFamily="2" charset="2"/>
              </a:rPr>
              <a:t>thể</a:t>
            </a:r>
            <a:r>
              <a:rPr lang="en-US" b="1" dirty="0">
                <a:sym typeface="Wingdings" panose="05000000000000000000" pitchFamily="2" charset="2"/>
              </a:rPr>
              <a:t> </a:t>
            </a:r>
            <a:r>
              <a:rPr lang="en-US" b="1" dirty="0" err="1">
                <a:sym typeface="Wingdings" panose="05000000000000000000" pitchFamily="2" charset="2"/>
              </a:rPr>
              <a:t>ép</a:t>
            </a:r>
            <a:r>
              <a:rPr lang="en-US" b="1" dirty="0">
                <a:sym typeface="Wingdings" panose="05000000000000000000" pitchFamily="2" charset="2"/>
              </a:rPr>
              <a:t> </a:t>
            </a:r>
            <a:r>
              <a:rPr lang="en-US" b="1" dirty="0" err="1">
                <a:sym typeface="Wingdings" panose="05000000000000000000" pitchFamily="2" charset="2"/>
              </a:rPr>
              <a:t>kiểu</a:t>
            </a:r>
            <a:endParaRPr lang="en-US" b="1" dirty="0">
              <a:sym typeface="Wingdings" panose="05000000000000000000" pitchFamily="2" charset="2"/>
            </a:endParaRPr>
          </a:p>
          <a:p>
            <a:pPr marL="171450" indent="-171450">
              <a:buFontTx/>
              <a:buChar char="-"/>
            </a:pPr>
            <a:endParaRPr lang="en-US" b="1" dirty="0">
              <a:sym typeface="Wingdings" panose="05000000000000000000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9DD5D2-3395-43AA-B13B-6C8E58FD27C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4403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b="1" dirty="0">
              <a:sym typeface="Wingdings" panose="05000000000000000000" pitchFamily="2" charset="2"/>
            </a:endParaRPr>
          </a:p>
          <a:p>
            <a:pPr marL="171450" indent="-171450">
              <a:buFontTx/>
              <a:buChar char="-"/>
            </a:pPr>
            <a:endParaRPr lang="en-US" b="1" dirty="0">
              <a:sym typeface="Wingdings" panose="05000000000000000000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9DD5D2-3395-43AA-B13B-6C8E58FD27C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3348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b="1" dirty="0">
              <a:sym typeface="Wingdings" panose="05000000000000000000" pitchFamily="2" charset="2"/>
            </a:endParaRPr>
          </a:p>
          <a:p>
            <a:pPr marL="171450" indent="-171450">
              <a:buFontTx/>
              <a:buChar char="-"/>
            </a:pPr>
            <a:r>
              <a:rPr lang="en-US" b="1" dirty="0">
                <a:sym typeface="Wingdings" panose="05000000000000000000" pitchFamily="2" charset="2"/>
              </a:rPr>
              <a:t>AF_UNIX = AF_LOCAL (History)</a:t>
            </a:r>
          </a:p>
          <a:p>
            <a:pPr marL="171450" indent="-171450">
              <a:buFontTx/>
              <a:buChar char="-"/>
            </a:pPr>
            <a:r>
              <a:rPr lang="en-US" b="1" dirty="0">
                <a:sym typeface="Wingdings" panose="05000000000000000000" pitchFamily="2" charset="2"/>
              </a:rPr>
              <a:t>AF_KEY: </a:t>
            </a:r>
            <a:r>
              <a:rPr lang="en-US" b="1" dirty="0" err="1">
                <a:sym typeface="Wingdings" panose="05000000000000000000" pitchFamily="2" charset="2"/>
              </a:rPr>
              <a:t>hỗ</a:t>
            </a:r>
            <a:r>
              <a:rPr lang="en-US" b="1" dirty="0">
                <a:sym typeface="Wingdings" panose="05000000000000000000" pitchFamily="2" charset="2"/>
              </a:rPr>
              <a:t> </a:t>
            </a:r>
            <a:r>
              <a:rPr lang="en-US" b="1" dirty="0" err="1">
                <a:sym typeface="Wingdings" panose="05000000000000000000" pitchFamily="2" charset="2"/>
              </a:rPr>
              <a:t>trợ</a:t>
            </a:r>
            <a:r>
              <a:rPr lang="en-US" b="1" dirty="0">
                <a:sym typeface="Wingdings" panose="05000000000000000000" pitchFamily="2" charset="2"/>
              </a:rPr>
              <a:t> </a:t>
            </a:r>
            <a:r>
              <a:rPr lang="en-US" b="1" dirty="0" err="1">
                <a:sym typeface="Wingdings" panose="05000000000000000000" pitchFamily="2" charset="2"/>
              </a:rPr>
              <a:t>mã</a:t>
            </a:r>
            <a:r>
              <a:rPr lang="en-US" b="1" dirty="0">
                <a:sym typeface="Wingdings" panose="05000000000000000000" pitchFamily="2" charset="2"/>
              </a:rPr>
              <a:t> </a:t>
            </a:r>
            <a:r>
              <a:rPr lang="en-US" b="1" dirty="0" err="1">
                <a:sym typeface="Wingdings" panose="05000000000000000000" pitchFamily="2" charset="2"/>
              </a:rPr>
              <a:t>hóa</a:t>
            </a:r>
            <a:r>
              <a:rPr lang="en-US" b="1" dirty="0">
                <a:sym typeface="Wingdings" panose="05000000000000000000" pitchFamily="2" charset="2"/>
              </a:rPr>
              <a:t> </a:t>
            </a:r>
            <a:r>
              <a:rPr lang="en-US" b="1" dirty="0" err="1">
                <a:sym typeface="Wingdings" panose="05000000000000000000" pitchFamily="2" charset="2"/>
              </a:rPr>
              <a:t>bảo</a:t>
            </a:r>
            <a:r>
              <a:rPr lang="en-US" b="1" dirty="0">
                <a:sym typeface="Wingdings" panose="05000000000000000000" pitchFamily="2" charset="2"/>
              </a:rPr>
              <a:t> </a:t>
            </a:r>
            <a:r>
              <a:rPr lang="en-US" b="1" dirty="0" err="1">
                <a:sym typeface="Wingdings" panose="05000000000000000000" pitchFamily="2" charset="2"/>
              </a:rPr>
              <a:t>mật</a:t>
            </a:r>
            <a:r>
              <a:rPr lang="en-US" b="1" dirty="0">
                <a:sym typeface="Wingdings" panose="05000000000000000000" pitchFamily="2" charset="2"/>
              </a:rPr>
              <a:t>. </a:t>
            </a:r>
            <a:r>
              <a:rPr lang="en-US" b="1" dirty="0" err="1">
                <a:sym typeface="Wingdings" panose="05000000000000000000" pitchFamily="2" charset="2"/>
              </a:rPr>
              <a:t>Lớp</a:t>
            </a:r>
            <a:r>
              <a:rPr lang="en-US" b="1" dirty="0">
                <a:sym typeface="Wingdings" panose="05000000000000000000" pitchFamily="2" charset="2"/>
              </a:rPr>
              <a:t> </a:t>
            </a:r>
            <a:r>
              <a:rPr lang="en-US" b="1" dirty="0" err="1">
                <a:sym typeface="Wingdings" panose="05000000000000000000" pitchFamily="2" charset="2"/>
              </a:rPr>
              <a:t>giao</a:t>
            </a:r>
            <a:r>
              <a:rPr lang="en-US" b="1" dirty="0">
                <a:sym typeface="Wingdings" panose="05000000000000000000" pitchFamily="2" charset="2"/>
              </a:rPr>
              <a:t> </a:t>
            </a:r>
            <a:r>
              <a:rPr lang="en-US" b="1" dirty="0" err="1">
                <a:sym typeface="Wingdings" panose="05000000000000000000" pitchFamily="2" charset="2"/>
              </a:rPr>
              <a:t>tiếp</a:t>
            </a:r>
            <a:r>
              <a:rPr lang="en-US" b="1" dirty="0">
                <a:sym typeface="Wingdings" panose="05000000000000000000" pitchFamily="2" charset="2"/>
              </a:rPr>
              <a:t> </a:t>
            </a:r>
            <a:r>
              <a:rPr lang="en-US" b="1" dirty="0" err="1">
                <a:sym typeface="Wingdings" panose="05000000000000000000" pitchFamily="2" charset="2"/>
              </a:rPr>
              <a:t>với</a:t>
            </a:r>
            <a:r>
              <a:rPr lang="en-US" b="1" dirty="0">
                <a:sym typeface="Wingdings" panose="05000000000000000000" pitchFamily="2" charset="2"/>
              </a:rPr>
              <a:t> </a:t>
            </a:r>
            <a:r>
              <a:rPr lang="en-US" b="1" dirty="0" err="1">
                <a:sym typeface="Wingdings" panose="05000000000000000000" pitchFamily="2" charset="2"/>
              </a:rPr>
              <a:t>bảng</a:t>
            </a:r>
            <a:r>
              <a:rPr lang="en-US" b="1" dirty="0">
                <a:sym typeface="Wingdings" panose="05000000000000000000" pitchFamily="2" charset="2"/>
              </a:rPr>
              <a:t> Key.</a:t>
            </a:r>
          </a:p>
          <a:p>
            <a:pPr marL="171450" indent="-171450">
              <a:buFontTx/>
              <a:buChar char="-"/>
            </a:pPr>
            <a:r>
              <a:rPr lang="en-US" b="1" dirty="0">
                <a:sym typeface="Wingdings" panose="05000000000000000000" pitchFamily="2" charset="2"/>
              </a:rPr>
              <a:t>AF_ROUTE: </a:t>
            </a:r>
            <a:r>
              <a:rPr lang="en-US" b="1" dirty="0" err="1">
                <a:sym typeface="Wingdings" panose="05000000000000000000" pitchFamily="2" charset="2"/>
              </a:rPr>
              <a:t>lớp</a:t>
            </a:r>
            <a:r>
              <a:rPr lang="en-US" b="1" dirty="0">
                <a:sym typeface="Wingdings" panose="05000000000000000000" pitchFamily="2" charset="2"/>
              </a:rPr>
              <a:t> </a:t>
            </a:r>
            <a:r>
              <a:rPr lang="en-US" b="1" dirty="0" err="1">
                <a:sym typeface="Wingdings" panose="05000000000000000000" pitchFamily="2" charset="2"/>
              </a:rPr>
              <a:t>giao</a:t>
            </a:r>
            <a:r>
              <a:rPr lang="en-US" b="1" dirty="0">
                <a:sym typeface="Wingdings" panose="05000000000000000000" pitchFamily="2" charset="2"/>
              </a:rPr>
              <a:t> </a:t>
            </a:r>
            <a:r>
              <a:rPr lang="en-US" b="1" dirty="0" err="1">
                <a:sym typeface="Wingdings" panose="05000000000000000000" pitchFamily="2" charset="2"/>
              </a:rPr>
              <a:t>tiếp</a:t>
            </a:r>
            <a:r>
              <a:rPr lang="en-US" b="1" dirty="0">
                <a:sym typeface="Wingdings" panose="05000000000000000000" pitchFamily="2" charset="2"/>
              </a:rPr>
              <a:t> </a:t>
            </a:r>
            <a:r>
              <a:rPr lang="en-US" b="1" dirty="0" err="1">
                <a:sym typeface="Wingdings" panose="05000000000000000000" pitchFamily="2" charset="2"/>
              </a:rPr>
              <a:t>với</a:t>
            </a:r>
            <a:r>
              <a:rPr lang="en-US" b="1" dirty="0">
                <a:sym typeface="Wingdings" panose="05000000000000000000" pitchFamily="2" charset="2"/>
              </a:rPr>
              <a:t> </a:t>
            </a:r>
            <a:r>
              <a:rPr lang="en-US" b="1" dirty="0" err="1">
                <a:sym typeface="Wingdings" panose="05000000000000000000" pitchFamily="2" charset="2"/>
              </a:rPr>
              <a:t>bảng</a:t>
            </a:r>
            <a:r>
              <a:rPr lang="en-US" b="1" dirty="0">
                <a:sym typeface="Wingdings" panose="05000000000000000000" pitchFamily="2" charset="2"/>
              </a:rPr>
              <a:t> Routing table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9DD5D2-3395-43AA-B13B-6C8E58FD27C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5280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b="0" dirty="0">
                <a:sym typeface="Wingdings" panose="05000000000000000000" pitchFamily="2" charset="2"/>
              </a:rPr>
              <a:t>Khi 1 </a:t>
            </a:r>
            <a:r>
              <a:rPr lang="en-US" b="0" dirty="0" err="1">
                <a:sym typeface="Wingdings" panose="05000000000000000000" pitchFamily="2" charset="2"/>
              </a:rPr>
              <a:t>chương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trình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ứng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dụng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gọi</a:t>
            </a:r>
            <a:r>
              <a:rPr lang="en-US" b="0" dirty="0">
                <a:sym typeface="Wingdings" panose="05000000000000000000" pitchFamily="2" charset="2"/>
              </a:rPr>
              <a:t> 1 </a:t>
            </a:r>
            <a:r>
              <a:rPr lang="en-US" b="0" dirty="0" err="1">
                <a:sym typeface="Wingdings" panose="05000000000000000000" pitchFamily="2" charset="2"/>
              </a:rPr>
              <a:t>hàm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tạo</a:t>
            </a:r>
            <a:r>
              <a:rPr lang="en-US" b="0" dirty="0">
                <a:sym typeface="Wingdings" panose="05000000000000000000" pitchFamily="2" charset="2"/>
              </a:rPr>
              <a:t> socket. </a:t>
            </a:r>
            <a:r>
              <a:rPr lang="en-US" b="0" dirty="0" err="1">
                <a:sym typeface="Wingdings" panose="05000000000000000000" pitchFamily="2" charset="2"/>
              </a:rPr>
              <a:t>Thì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bản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chất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hàm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này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là</a:t>
            </a:r>
            <a:r>
              <a:rPr lang="en-US" b="0" dirty="0">
                <a:sym typeface="Wingdings" panose="05000000000000000000" pitchFamily="2" charset="2"/>
              </a:rPr>
              <a:t> 1 wrapper function </a:t>
            </a:r>
            <a:r>
              <a:rPr lang="en-US" b="0" dirty="0" err="1">
                <a:sym typeface="Wingdings" panose="05000000000000000000" pitchFamily="2" charset="2"/>
              </a:rPr>
              <a:t>của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thư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viện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glibc</a:t>
            </a:r>
            <a:r>
              <a:rPr lang="en-US" b="0" dirty="0">
                <a:sym typeface="Wingdings" panose="05000000000000000000" pitchFamily="2" charset="2"/>
              </a:rPr>
              <a:t>. </a:t>
            </a:r>
            <a:r>
              <a:rPr lang="en-US" b="0" dirty="0" err="1">
                <a:sym typeface="Wingdings" panose="05000000000000000000" pitchFamily="2" charset="2"/>
              </a:rPr>
              <a:t>Hàm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này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sẽ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thực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hiện</a:t>
            </a:r>
            <a:r>
              <a:rPr lang="en-US" b="0" dirty="0">
                <a:sym typeface="Wingdings" panose="05000000000000000000" pitchFamily="2" charset="2"/>
              </a:rPr>
              <a:t>:</a:t>
            </a:r>
          </a:p>
          <a:p>
            <a:pPr marL="228600" indent="-228600">
              <a:buFontTx/>
              <a:buAutoNum type="arabicPeriod"/>
            </a:pPr>
            <a:r>
              <a:rPr lang="en-US" b="0" dirty="0">
                <a:sym typeface="Wingdings" panose="05000000000000000000" pitchFamily="2" charset="2"/>
              </a:rPr>
              <a:t>Copy </a:t>
            </a:r>
            <a:r>
              <a:rPr lang="en-US" b="0" dirty="0" err="1">
                <a:sym typeface="Wingdings" panose="05000000000000000000" pitchFamily="2" charset="2"/>
              </a:rPr>
              <a:t>các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đối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số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của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hàm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trong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trường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hợp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này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là</a:t>
            </a:r>
            <a:r>
              <a:rPr lang="en-US" b="0" dirty="0">
                <a:sym typeface="Wingdings" panose="05000000000000000000" pitchFamily="2" charset="2"/>
              </a:rPr>
              <a:t> family </a:t>
            </a:r>
            <a:r>
              <a:rPr lang="en-US" b="0" dirty="0" err="1">
                <a:sym typeface="Wingdings" panose="05000000000000000000" pitchFamily="2" charset="2"/>
              </a:rPr>
              <a:t>là</a:t>
            </a:r>
            <a:r>
              <a:rPr lang="en-US" b="0" dirty="0">
                <a:sym typeface="Wingdings" panose="05000000000000000000" pitchFamily="2" charset="2"/>
              </a:rPr>
              <a:t> AF_INET, type </a:t>
            </a:r>
            <a:r>
              <a:rPr lang="en-US" b="0" dirty="0" err="1">
                <a:sym typeface="Wingdings" panose="05000000000000000000" pitchFamily="2" charset="2"/>
              </a:rPr>
              <a:t>là</a:t>
            </a:r>
            <a:r>
              <a:rPr lang="en-US" b="0" dirty="0">
                <a:sym typeface="Wingdings" panose="05000000000000000000" pitchFamily="2" charset="2"/>
              </a:rPr>
              <a:t> SOCK_STREAM, IPPROTO_TCP </a:t>
            </a:r>
            <a:r>
              <a:rPr lang="en-US" b="0" dirty="0" err="1">
                <a:sym typeface="Wingdings" panose="05000000000000000000" pitchFamily="2" charset="2"/>
              </a:rPr>
              <a:t>vào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thanh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ghi</a:t>
            </a:r>
            <a:r>
              <a:rPr lang="en-US" b="0" dirty="0">
                <a:sym typeface="Wingdings" panose="05000000000000000000" pitchFamily="2" charset="2"/>
              </a:rPr>
              <a:t> ECX. </a:t>
            </a:r>
          </a:p>
          <a:p>
            <a:pPr marL="228600" indent="-228600">
              <a:buFontTx/>
              <a:buAutoNum type="arabicPeriod"/>
            </a:pPr>
            <a:r>
              <a:rPr lang="en-US" b="0" dirty="0">
                <a:sym typeface="Wingdings" panose="05000000000000000000" pitchFamily="2" charset="2"/>
              </a:rPr>
              <a:t>Copy </a:t>
            </a:r>
            <a:r>
              <a:rPr lang="en-US" b="0" dirty="0" err="1">
                <a:sym typeface="Wingdings" panose="05000000000000000000" pitchFamily="2" charset="2"/>
              </a:rPr>
              <a:t>số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định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danh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hàm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systemcall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là</a:t>
            </a:r>
            <a:r>
              <a:rPr lang="en-US" b="0" dirty="0">
                <a:sym typeface="Wingdings" panose="05000000000000000000" pitchFamily="2" charset="2"/>
              </a:rPr>
              <a:t> 1 </a:t>
            </a:r>
            <a:r>
              <a:rPr lang="en-US" b="0" dirty="0" err="1">
                <a:sym typeface="Wingdings" panose="05000000000000000000" pitchFamily="2" charset="2"/>
              </a:rPr>
              <a:t>tương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ứng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với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hàm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tạo</a:t>
            </a:r>
            <a:r>
              <a:rPr lang="en-US" b="0" dirty="0">
                <a:sym typeface="Wingdings" panose="05000000000000000000" pitchFamily="2" charset="2"/>
              </a:rPr>
              <a:t> socket</a:t>
            </a:r>
          </a:p>
          <a:p>
            <a:pPr marL="0" indent="0">
              <a:buFontTx/>
              <a:buNone/>
            </a:pPr>
            <a:r>
              <a:rPr lang="en-US" b="0" dirty="0">
                <a:sym typeface="Wingdings" panose="05000000000000000000" pitchFamily="2" charset="2"/>
              </a:rPr>
              <a:t>3. </a:t>
            </a:r>
            <a:r>
              <a:rPr lang="en-US" b="0" dirty="0" err="1">
                <a:sym typeface="Wingdings" panose="05000000000000000000" pitchFamily="2" charset="2"/>
              </a:rPr>
              <a:t>Thực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hiện</a:t>
            </a:r>
            <a:r>
              <a:rPr lang="en-US" b="0" dirty="0">
                <a:sym typeface="Wingdings" panose="05000000000000000000" pitchFamily="2" charset="2"/>
              </a:rPr>
              <a:t> 1 </a:t>
            </a:r>
            <a:r>
              <a:rPr lang="en-US" b="0" dirty="0" err="1">
                <a:sym typeface="Wingdings" panose="05000000000000000000" pitchFamily="2" charset="2"/>
              </a:rPr>
              <a:t>chỉ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lệnh</a:t>
            </a:r>
            <a:r>
              <a:rPr lang="en-US" b="0" dirty="0">
                <a:sym typeface="Wingdings" panose="05000000000000000000" pitchFamily="2" charset="2"/>
              </a:rPr>
              <a:t> trap machine instruction </a:t>
            </a:r>
            <a:r>
              <a:rPr lang="en-US" b="0" dirty="0" err="1">
                <a:sym typeface="Wingdings" panose="05000000000000000000" pitchFamily="2" charset="2"/>
              </a:rPr>
              <a:t>để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chuyển</a:t>
            </a:r>
            <a:r>
              <a:rPr lang="en-US" b="0" dirty="0">
                <a:sym typeface="Wingdings" panose="05000000000000000000" pitchFamily="2" charset="2"/>
              </a:rPr>
              <a:t> mode </a:t>
            </a:r>
            <a:r>
              <a:rPr lang="en-US" b="0" dirty="0" err="1">
                <a:sym typeface="Wingdings" panose="05000000000000000000" pitchFamily="2" charset="2"/>
              </a:rPr>
              <a:t>từ</a:t>
            </a:r>
            <a:r>
              <a:rPr lang="en-US" b="0" dirty="0">
                <a:sym typeface="Wingdings" panose="05000000000000000000" pitchFamily="2" charset="2"/>
              </a:rPr>
              <a:t> user mode -&gt;kernel mode. </a:t>
            </a:r>
            <a:r>
              <a:rPr lang="en-US" b="0" dirty="0" err="1">
                <a:sym typeface="Wingdings" panose="05000000000000000000" pitchFamily="2" charset="2"/>
              </a:rPr>
              <a:t>Trong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trường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hợp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ví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dụ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trên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là</a:t>
            </a:r>
            <a:r>
              <a:rPr lang="en-US" b="0" dirty="0">
                <a:sym typeface="Wingdings" panose="05000000000000000000" pitchFamily="2" charset="2"/>
              </a:rPr>
              <a:t> 0x80 </a:t>
            </a:r>
            <a:r>
              <a:rPr lang="en-US" b="0" dirty="0" err="1">
                <a:sym typeface="Wingdings" panose="05000000000000000000" pitchFamily="2" charset="2"/>
              </a:rPr>
              <a:t>tạo</a:t>
            </a:r>
            <a:r>
              <a:rPr lang="en-US" b="0" dirty="0">
                <a:sym typeface="Wingdings" panose="05000000000000000000" pitchFamily="2" charset="2"/>
              </a:rPr>
              <a:t> 1 </a:t>
            </a:r>
            <a:r>
              <a:rPr lang="en-US" b="0" dirty="0" err="1">
                <a:sym typeface="Wingdings" panose="05000000000000000000" pitchFamily="2" charset="2"/>
              </a:rPr>
              <a:t>ngắt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mềm</a:t>
            </a:r>
            <a:endParaRPr lang="en-US" b="0" dirty="0">
              <a:sym typeface="Wingdings" panose="05000000000000000000" pitchFamily="2" charset="2"/>
            </a:endParaRPr>
          </a:p>
          <a:p>
            <a:pPr marL="0" indent="0">
              <a:buFontTx/>
              <a:buNone/>
            </a:pPr>
            <a:r>
              <a:rPr lang="en-US" b="0" dirty="0">
                <a:sym typeface="Wingdings" panose="05000000000000000000" pitchFamily="2" charset="2"/>
              </a:rPr>
              <a:t>4. Kernel </a:t>
            </a:r>
            <a:r>
              <a:rPr lang="en-US" b="0" dirty="0" err="1">
                <a:sym typeface="Wingdings" panose="05000000000000000000" pitchFamily="2" charset="2"/>
              </a:rPr>
              <a:t>gọi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đến</a:t>
            </a:r>
            <a:r>
              <a:rPr lang="en-US" b="0" dirty="0">
                <a:sym typeface="Wingdings" panose="05000000000000000000" pitchFamily="2" charset="2"/>
              </a:rPr>
              <a:t> thread system call. </a:t>
            </a:r>
            <a:r>
              <a:rPr lang="en-US" b="0" dirty="0" err="1">
                <a:sym typeface="Wingdings" panose="05000000000000000000" pitchFamily="2" charset="2"/>
              </a:rPr>
              <a:t>Tại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đây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nó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sẽ</a:t>
            </a:r>
            <a:r>
              <a:rPr lang="en-US" b="0" dirty="0">
                <a:sym typeface="Wingdings" panose="05000000000000000000" pitchFamily="2" charset="2"/>
              </a:rPr>
              <a:t> copy </a:t>
            </a:r>
            <a:r>
              <a:rPr lang="en-US" b="0" dirty="0" err="1">
                <a:sym typeface="Wingdings" panose="05000000000000000000" pitchFamily="2" charset="2"/>
              </a:rPr>
              <a:t>giá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trị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đối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số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từ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thanh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ghi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vào</a:t>
            </a:r>
            <a:r>
              <a:rPr lang="en-US" b="0" dirty="0">
                <a:sym typeface="Wingdings" panose="05000000000000000000" pitchFamily="2" charset="2"/>
              </a:rPr>
              <a:t> stack. </a:t>
            </a:r>
            <a:r>
              <a:rPr lang="en-US" b="0" dirty="0" err="1">
                <a:sym typeface="Wingdings" panose="05000000000000000000" pitchFamily="2" charset="2"/>
              </a:rPr>
              <a:t>Gọi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đến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sysem</a:t>
            </a:r>
            <a:r>
              <a:rPr lang="en-US" b="0" dirty="0">
                <a:sym typeface="Wingdings" panose="05000000000000000000" pitchFamily="2" charset="2"/>
              </a:rPr>
              <a:t> call </a:t>
            </a:r>
            <a:r>
              <a:rPr lang="en-US" b="0" dirty="0" err="1">
                <a:sym typeface="Wingdings" panose="05000000000000000000" pitchFamily="2" charset="2"/>
              </a:rPr>
              <a:t>tướng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ứng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với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số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cuộc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gọi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là</a:t>
            </a:r>
            <a:r>
              <a:rPr lang="en-US" b="0" dirty="0">
                <a:sym typeface="Wingdings" panose="05000000000000000000" pitchFamily="2" charset="2"/>
              </a:rPr>
              <a:t> 1 (</a:t>
            </a:r>
            <a:r>
              <a:rPr lang="en-US" b="0" dirty="0" err="1">
                <a:sym typeface="Wingdings" panose="05000000000000000000" pitchFamily="2" charset="2"/>
              </a:rPr>
              <a:t>hàm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tạo</a:t>
            </a:r>
            <a:r>
              <a:rPr lang="en-US" b="0" dirty="0">
                <a:sym typeface="Wingdings" panose="05000000000000000000" pitchFamily="2" charset="2"/>
              </a:rPr>
              <a:t> socket). </a:t>
            </a:r>
            <a:r>
              <a:rPr lang="en-US" b="0" dirty="0" err="1">
                <a:sym typeface="Wingdings" panose="05000000000000000000" pitchFamily="2" charset="2"/>
              </a:rPr>
              <a:t>Hàm</a:t>
            </a:r>
            <a:r>
              <a:rPr lang="en-US" b="0" dirty="0">
                <a:sym typeface="Wingdings" panose="05000000000000000000" pitchFamily="2" charset="2"/>
              </a:rPr>
              <a:t> system call </a:t>
            </a:r>
            <a:r>
              <a:rPr lang="en-US" b="1" dirty="0" err="1">
                <a:sym typeface="Wingdings" panose="05000000000000000000" pitchFamily="2" charset="2"/>
              </a:rPr>
              <a:t>sys_socket</a:t>
            </a:r>
            <a:r>
              <a:rPr lang="en-US" b="1" dirty="0">
                <a:sym typeface="Wingdings" panose="05000000000000000000" pitchFamily="2" charset="2"/>
              </a:rPr>
              <a:t>() </a:t>
            </a:r>
            <a:r>
              <a:rPr lang="en-US" b="0" dirty="0" err="1">
                <a:sym typeface="Wingdings" panose="05000000000000000000" pitchFamily="2" charset="2"/>
              </a:rPr>
              <a:t>sẽ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tạo</a:t>
            </a:r>
            <a:r>
              <a:rPr lang="en-US" b="0" dirty="0">
                <a:sym typeface="Wingdings" panose="05000000000000000000" pitchFamily="2" charset="2"/>
              </a:rPr>
              <a:t> 1 file </a:t>
            </a:r>
            <a:r>
              <a:rPr lang="en-US" b="0" dirty="0" err="1">
                <a:sym typeface="Wingdings" panose="05000000000000000000" pitchFamily="2" charset="2"/>
              </a:rPr>
              <a:t>và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các</a:t>
            </a:r>
            <a:r>
              <a:rPr lang="en-US" b="0" dirty="0">
                <a:sym typeface="Wingdings" panose="05000000000000000000" pitchFamily="2" charset="2"/>
              </a:rPr>
              <a:t> file descriptor </a:t>
            </a:r>
            <a:r>
              <a:rPr lang="en-US" b="0" dirty="0" err="1">
                <a:sym typeface="Wingdings" panose="05000000000000000000" pitchFamily="2" charset="2"/>
              </a:rPr>
              <a:t>tương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ứng</a:t>
            </a:r>
            <a:r>
              <a:rPr lang="en-US" b="0" dirty="0">
                <a:sym typeface="Wingdings" panose="05000000000000000000" pitchFamily="2" charset="2"/>
              </a:rPr>
              <a:t>. </a:t>
            </a:r>
            <a:r>
              <a:rPr lang="en-US" b="0" dirty="0" err="1">
                <a:sym typeface="Wingdings" panose="05000000000000000000" pitchFamily="2" charset="2"/>
              </a:rPr>
              <a:t>Từ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đó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sẽ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trả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về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số</a:t>
            </a:r>
            <a:r>
              <a:rPr lang="en-US" b="0" dirty="0">
                <a:sym typeface="Wingdings" panose="05000000000000000000" pitchFamily="2" charset="2"/>
              </a:rPr>
              <a:t> file descriptor </a:t>
            </a:r>
            <a:r>
              <a:rPr lang="en-US" b="0" dirty="0" err="1">
                <a:sym typeface="Wingdings" panose="05000000000000000000" pitchFamily="2" charset="2"/>
              </a:rPr>
              <a:t>tương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ứng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với</a:t>
            </a:r>
            <a:r>
              <a:rPr lang="en-US" b="0" dirty="0">
                <a:sym typeface="Wingdings" panose="05000000000000000000" pitchFamily="2" charset="2"/>
              </a:rPr>
              <a:t> socket </a:t>
            </a:r>
            <a:r>
              <a:rPr lang="en-US" b="0" dirty="0" err="1">
                <a:sym typeface="Wingdings" panose="05000000000000000000" pitchFamily="2" charset="2"/>
              </a:rPr>
              <a:t>đó</a:t>
            </a:r>
            <a:endParaRPr lang="en-US" b="1" dirty="0">
              <a:sym typeface="Wingdings" panose="05000000000000000000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9DD5D2-3395-43AA-B13B-6C8E58FD27C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5800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b="1" dirty="0">
              <a:sym typeface="Wingdings" panose="05000000000000000000" pitchFamily="2" charset="2"/>
            </a:endParaRPr>
          </a:p>
          <a:p>
            <a:pPr marL="0" indent="0">
              <a:buFontTx/>
              <a:buNone/>
            </a:pPr>
            <a:r>
              <a:rPr lang="en-US" b="0" dirty="0" err="1">
                <a:sym typeface="Wingdings" panose="05000000000000000000" pitchFamily="2" charset="2"/>
              </a:rPr>
              <a:t>Hàm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1" dirty="0">
                <a:sym typeface="Wingdings" panose="05000000000000000000" pitchFamily="2" charset="2"/>
              </a:rPr>
              <a:t>__</a:t>
            </a:r>
            <a:r>
              <a:rPr lang="en-US" b="1" dirty="0" err="1">
                <a:sym typeface="Wingdings" panose="05000000000000000000" pitchFamily="2" charset="2"/>
              </a:rPr>
              <a:t>sys_socket</a:t>
            </a:r>
            <a:r>
              <a:rPr lang="en-US" b="1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này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sẽ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thực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hiện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các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công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việc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sau</a:t>
            </a:r>
            <a:r>
              <a:rPr lang="en-US" b="0" dirty="0">
                <a:sym typeface="Wingdings" panose="05000000000000000000" pitchFamily="2" charset="2"/>
              </a:rPr>
              <a:t>:</a:t>
            </a:r>
          </a:p>
          <a:p>
            <a:pPr marL="171450" indent="-171450">
              <a:buFontTx/>
              <a:buChar char="-"/>
            </a:pPr>
            <a:r>
              <a:rPr lang="en-US" b="0" dirty="0" err="1">
                <a:sym typeface="Wingdings" panose="05000000000000000000" pitchFamily="2" charset="2"/>
              </a:rPr>
              <a:t>Gọi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hàm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sock_create</a:t>
            </a:r>
            <a:r>
              <a:rPr lang="en-US" b="0" dirty="0">
                <a:sym typeface="Wingdings" panose="05000000000000000000" pitchFamily="2" charset="2"/>
              </a:rPr>
              <a:t>() : </a:t>
            </a:r>
            <a:r>
              <a:rPr lang="en-US" b="0" dirty="0" err="1">
                <a:sym typeface="Wingdings" panose="05000000000000000000" pitchFamily="2" charset="2"/>
              </a:rPr>
              <a:t>tạo</a:t>
            </a:r>
            <a:r>
              <a:rPr lang="en-US" b="0" dirty="0">
                <a:sym typeface="Wingdings" panose="05000000000000000000" pitchFamily="2" charset="2"/>
              </a:rPr>
              <a:t> struct socket </a:t>
            </a:r>
            <a:r>
              <a:rPr lang="en-US" b="0" dirty="0" err="1">
                <a:sym typeface="Wingdings" panose="05000000000000000000" pitchFamily="2" charset="2"/>
              </a:rPr>
              <a:t>mới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tương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ứng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với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cấu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trúc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inode</a:t>
            </a:r>
            <a:endParaRPr lang="en-US" b="0" dirty="0">
              <a:sym typeface="Wingdings" panose="05000000000000000000" pitchFamily="2" charset="2"/>
            </a:endParaRPr>
          </a:p>
          <a:p>
            <a:pPr marL="171450" indent="-171450">
              <a:buFontTx/>
              <a:buChar char="-"/>
            </a:pPr>
            <a:r>
              <a:rPr lang="en-US" b="0" dirty="0" err="1">
                <a:sym typeface="Wingdings" panose="05000000000000000000" pitchFamily="2" charset="2"/>
              </a:rPr>
              <a:t>Gọi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hàm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sock_map_fd</a:t>
            </a:r>
            <a:r>
              <a:rPr lang="en-US" b="0" dirty="0">
                <a:sym typeface="Wingdings" panose="05000000000000000000" pitchFamily="2" charset="2"/>
              </a:rPr>
              <a:t>() </a:t>
            </a:r>
            <a:r>
              <a:rPr lang="en-US" b="0" dirty="0" err="1">
                <a:sym typeface="Wingdings" panose="05000000000000000000" pitchFamily="2" charset="2"/>
              </a:rPr>
              <a:t>tạo</a:t>
            </a:r>
            <a:r>
              <a:rPr lang="en-US" b="0" dirty="0">
                <a:sym typeface="Wingdings" panose="05000000000000000000" pitchFamily="2" charset="2"/>
              </a:rPr>
              <a:t> struct file </a:t>
            </a:r>
            <a:r>
              <a:rPr lang="en-US" b="0" dirty="0" err="1">
                <a:sym typeface="Wingdings" panose="05000000000000000000" pitchFamily="2" charset="2"/>
              </a:rPr>
              <a:t>mới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và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priv_data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khởi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tạo</a:t>
            </a:r>
            <a:r>
              <a:rPr lang="en-US" b="0" dirty="0">
                <a:sym typeface="Wingdings" panose="05000000000000000000" pitchFamily="2" charset="2"/>
              </a:rPr>
              <a:t> file </a:t>
            </a:r>
            <a:r>
              <a:rPr lang="en-US" b="0" dirty="0" err="1">
                <a:sym typeface="Wingdings" panose="05000000000000000000" pitchFamily="2" charset="2"/>
              </a:rPr>
              <a:t>vào</a:t>
            </a:r>
            <a:r>
              <a:rPr lang="en-US" b="0" dirty="0">
                <a:sym typeface="Wingdings" panose="05000000000000000000" pitchFamily="2" charset="2"/>
              </a:rPr>
              <a:t> struct socket </a:t>
            </a:r>
            <a:r>
              <a:rPr lang="en-US" b="0" dirty="0" err="1">
                <a:sym typeface="Wingdings" panose="05000000000000000000" pitchFamily="2" charset="2"/>
              </a:rPr>
              <a:t>được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tạo</a:t>
            </a:r>
            <a:r>
              <a:rPr lang="en-US" b="0" dirty="0">
                <a:sym typeface="Wingdings" panose="05000000000000000000" pitchFamily="2" charset="2"/>
              </a:rPr>
              <a:t> ở </a:t>
            </a:r>
            <a:r>
              <a:rPr lang="en-US" b="0" dirty="0" err="1">
                <a:sym typeface="Wingdings" panose="05000000000000000000" pitchFamily="2" charset="2"/>
              </a:rPr>
              <a:t>bước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trước</a:t>
            </a:r>
            <a:r>
              <a:rPr lang="en-US" b="0" dirty="0">
                <a:sym typeface="Wingdings" panose="05000000000000000000" pitchFamily="2" charset="2"/>
              </a:rPr>
              <a:t>. </a:t>
            </a:r>
            <a:r>
              <a:rPr lang="en-US" b="0" dirty="0" err="1">
                <a:sym typeface="Wingdings" panose="05000000000000000000" pitchFamily="2" charset="2"/>
              </a:rPr>
              <a:t>Tức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là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liên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kết</a:t>
            </a:r>
            <a:r>
              <a:rPr lang="en-US" b="0" dirty="0">
                <a:sym typeface="Wingdings" panose="05000000000000000000" pitchFamily="2" charset="2"/>
              </a:rPr>
              <a:t> struct socket </a:t>
            </a:r>
            <a:r>
              <a:rPr lang="en-US" b="0" dirty="0" err="1">
                <a:sym typeface="Wingdings" panose="05000000000000000000" pitchFamily="2" charset="2"/>
              </a:rPr>
              <a:t>và</a:t>
            </a:r>
            <a:r>
              <a:rPr lang="en-US" b="0" dirty="0">
                <a:sym typeface="Wingdings" panose="05000000000000000000" pitchFamily="2" charset="2"/>
              </a:rPr>
              <a:t> file.</a:t>
            </a:r>
          </a:p>
          <a:p>
            <a:pPr marL="171450" indent="-171450">
              <a:buFontTx/>
              <a:buChar char="-"/>
            </a:pPr>
            <a:r>
              <a:rPr lang="en-US" b="0" dirty="0" err="1">
                <a:sym typeface="Wingdings" panose="05000000000000000000" pitchFamily="2" charset="2"/>
              </a:rPr>
              <a:t>Trả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về</a:t>
            </a:r>
            <a:r>
              <a:rPr lang="en-US" b="0" dirty="0">
                <a:sym typeface="Wingdings" panose="05000000000000000000" pitchFamily="2" charset="2"/>
              </a:rPr>
              <a:t> file descriptor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9DD5D2-3395-43AA-B13B-6C8E58FD27C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1938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b="1" dirty="0">
                <a:sym typeface="Wingdings" panose="05000000000000000000" pitchFamily="2" charset="2"/>
              </a:rPr>
              <a:t>Client </a:t>
            </a:r>
            <a:r>
              <a:rPr lang="en-US" b="0" dirty="0" err="1">
                <a:sym typeface="Wingdings" panose="05000000000000000000" pitchFamily="2" charset="2"/>
              </a:rPr>
              <a:t>thì</a:t>
            </a:r>
            <a:r>
              <a:rPr lang="en-US" b="0" dirty="0">
                <a:sym typeface="Wingdings" panose="05000000000000000000" pitchFamily="2" charset="2"/>
              </a:rPr>
              <a:t> ko </a:t>
            </a:r>
            <a:r>
              <a:rPr lang="en-US" b="0" dirty="0" err="1">
                <a:sym typeface="Wingdings" panose="05000000000000000000" pitchFamily="2" charset="2"/>
              </a:rPr>
              <a:t>cần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sử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dụng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hàm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1" dirty="0">
                <a:sym typeface="Wingdings" panose="05000000000000000000" pitchFamily="2" charset="2"/>
              </a:rPr>
              <a:t>bind() </a:t>
            </a:r>
            <a:r>
              <a:rPr lang="en-US" b="0" dirty="0" err="1">
                <a:sym typeface="Wingdings" panose="05000000000000000000" pitchFamily="2" charset="2"/>
              </a:rPr>
              <a:t>để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gán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địa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chỉ</a:t>
            </a:r>
            <a:r>
              <a:rPr lang="en-US" b="0" dirty="0">
                <a:sym typeface="Wingdings" panose="05000000000000000000" pitchFamily="2" charset="2"/>
              </a:rPr>
              <a:t> address</a:t>
            </a:r>
            <a:r>
              <a:rPr lang="en-US" b="1" dirty="0">
                <a:sym typeface="Wingdings" panose="05000000000000000000" pitchFamily="2" charset="2"/>
              </a:rPr>
              <a:t>. </a:t>
            </a:r>
            <a:r>
              <a:rPr lang="en-US" b="0" dirty="0">
                <a:sym typeface="Wingdings" panose="05000000000000000000" pitchFamily="2" charset="2"/>
              </a:rPr>
              <a:t>Kernel </a:t>
            </a:r>
            <a:r>
              <a:rPr lang="en-US" b="0" dirty="0" err="1">
                <a:sym typeface="Wingdings" panose="05000000000000000000" pitchFamily="2" charset="2"/>
              </a:rPr>
              <a:t>tự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chọn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1" dirty="0" err="1">
                <a:sym typeface="Wingdings" panose="05000000000000000000" pitchFamily="2" charset="2"/>
              </a:rPr>
              <a:t>số</a:t>
            </a:r>
            <a:r>
              <a:rPr lang="en-US" b="1" dirty="0">
                <a:sym typeface="Wingdings" panose="05000000000000000000" pitchFamily="2" charset="2"/>
              </a:rPr>
              <a:t> port.</a:t>
            </a:r>
          </a:p>
          <a:p>
            <a:pPr marL="0" indent="0">
              <a:buFontTx/>
              <a:buNone/>
            </a:pPr>
            <a:r>
              <a:rPr lang="en-US" b="0" dirty="0" err="1">
                <a:sym typeface="Wingdings" panose="05000000000000000000" pitchFamily="2" charset="2"/>
              </a:rPr>
              <a:t>Thông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thường</a:t>
            </a:r>
            <a:r>
              <a:rPr lang="en-US" b="0" dirty="0">
                <a:sym typeface="Wingdings" panose="05000000000000000000" pitchFamily="2" charset="2"/>
              </a:rPr>
              <a:t>, client ko </a:t>
            </a:r>
            <a:r>
              <a:rPr lang="en-US" b="0" dirty="0" err="1">
                <a:sym typeface="Wingdings" panose="05000000000000000000" pitchFamily="2" charset="2"/>
              </a:rPr>
              <a:t>cần</a:t>
            </a:r>
            <a:r>
              <a:rPr lang="en-US" b="0" dirty="0">
                <a:sym typeface="Wingdings" panose="05000000000000000000" pitchFamily="2" charset="2"/>
              </a:rPr>
              <a:t> bind vs IP address. The kernel </a:t>
            </a:r>
            <a:r>
              <a:rPr lang="en-US" b="0" dirty="0" err="1">
                <a:sym typeface="Wingdings" panose="05000000000000000000" pitchFamily="2" charset="2"/>
              </a:rPr>
              <a:t>chọn</a:t>
            </a:r>
            <a:r>
              <a:rPr lang="en-US" b="0" dirty="0">
                <a:sym typeface="Wingdings" panose="05000000000000000000" pitchFamily="2" charset="2"/>
              </a:rPr>
              <a:t> source IP address </a:t>
            </a:r>
            <a:r>
              <a:rPr lang="en-US" b="0" dirty="0" err="1">
                <a:sym typeface="Wingdings" panose="05000000000000000000" pitchFamily="2" charset="2"/>
              </a:rPr>
              <a:t>khi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mà</a:t>
            </a:r>
            <a:r>
              <a:rPr lang="en-US" b="0" dirty="0">
                <a:sym typeface="Wingdings" panose="05000000000000000000" pitchFamily="2" charset="2"/>
              </a:rPr>
              <a:t> socket </a:t>
            </a:r>
            <a:r>
              <a:rPr lang="en-US" b="0" dirty="0" err="1">
                <a:sym typeface="Wingdings" panose="05000000000000000000" pitchFamily="2" charset="2"/>
              </a:rPr>
              <a:t>đã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được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kết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nối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dựa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trên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1" dirty="0">
                <a:sym typeface="Wingdings" panose="05000000000000000000" pitchFamily="2" charset="2"/>
              </a:rPr>
              <a:t>interface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được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sử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dụng</a:t>
            </a:r>
            <a:endParaRPr lang="en-US" b="0" dirty="0">
              <a:sym typeface="Wingdings" panose="05000000000000000000" pitchFamily="2" charset="2"/>
            </a:endParaRPr>
          </a:p>
          <a:p>
            <a:pPr marL="0" indent="0">
              <a:buFontTx/>
              <a:buNone/>
            </a:pPr>
            <a:r>
              <a:rPr lang="en-US" b="1" dirty="0">
                <a:sym typeface="Wingdings" panose="05000000000000000000" pitchFamily="2" charset="2"/>
              </a:rPr>
              <a:t>Server </a:t>
            </a:r>
            <a:r>
              <a:rPr lang="en-US" b="0" dirty="0" err="1">
                <a:sym typeface="Wingdings" panose="05000000000000000000" pitchFamily="2" charset="2"/>
              </a:rPr>
              <a:t>thì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phải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sử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dụng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1" dirty="0">
                <a:sym typeface="Wingdings" panose="05000000000000000000" pitchFamily="2" charset="2"/>
              </a:rPr>
              <a:t>bind(</a:t>
            </a:r>
            <a:r>
              <a:rPr lang="en-US" b="0" dirty="0">
                <a:sym typeface="Wingdings" panose="05000000000000000000" pitchFamily="2" charset="2"/>
              </a:rPr>
              <a:t>) </a:t>
            </a:r>
            <a:r>
              <a:rPr lang="en-US" b="0" dirty="0" err="1">
                <a:sym typeface="Wingdings" panose="05000000000000000000" pitchFamily="2" charset="2"/>
              </a:rPr>
              <a:t>để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gán</a:t>
            </a:r>
            <a:r>
              <a:rPr lang="en-US" b="0" dirty="0">
                <a:sym typeface="Wingdings" panose="05000000000000000000" pitchFamily="2" charset="2"/>
              </a:rPr>
              <a:t> socket </a:t>
            </a:r>
            <a:r>
              <a:rPr lang="en-US" b="0" dirty="0" err="1">
                <a:sym typeface="Wingdings" panose="05000000000000000000" pitchFamily="2" charset="2"/>
              </a:rPr>
              <a:t>cho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việc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sử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dụng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những</a:t>
            </a:r>
            <a:r>
              <a:rPr lang="en-US" b="0" dirty="0">
                <a:sym typeface="Wingdings" panose="05000000000000000000" pitchFamily="2" charset="2"/>
              </a:rPr>
              <a:t> port </a:t>
            </a:r>
            <a:r>
              <a:rPr lang="en-US" b="0" dirty="0" err="1">
                <a:sym typeface="Wingdings" panose="05000000000000000000" pitchFamily="2" charset="2"/>
              </a:rPr>
              <a:t>phổ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biến</a:t>
            </a:r>
            <a:r>
              <a:rPr lang="en-US" b="0" dirty="0">
                <a:sym typeface="Wingdings" panose="05000000000000000000" pitchFamily="2" charset="2"/>
              </a:rPr>
              <a:t>. </a:t>
            </a:r>
            <a:r>
              <a:rPr lang="en-US" b="0" dirty="0" err="1">
                <a:sym typeface="Wingdings" panose="05000000000000000000" pitchFamily="2" charset="2"/>
              </a:rPr>
              <a:t>Đối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với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1" dirty="0">
                <a:sym typeface="Wingdings" panose="05000000000000000000" pitchFamily="2" charset="2"/>
              </a:rPr>
              <a:t>Ip address, </a:t>
            </a:r>
            <a:r>
              <a:rPr lang="en-US" b="0" dirty="0" err="1">
                <a:sym typeface="Wingdings" panose="05000000000000000000" pitchFamily="2" charset="2"/>
              </a:rPr>
              <a:t>nếu</a:t>
            </a:r>
            <a:r>
              <a:rPr lang="en-US" b="0" dirty="0">
                <a:sym typeface="Wingdings" panose="05000000000000000000" pitchFamily="2" charset="2"/>
              </a:rPr>
              <a:t> ko </a:t>
            </a:r>
            <a:r>
              <a:rPr lang="en-US" b="0" dirty="0" err="1">
                <a:sym typeface="Wingdings" panose="05000000000000000000" pitchFamily="2" charset="2"/>
              </a:rPr>
              <a:t>gán</a:t>
            </a:r>
            <a:r>
              <a:rPr lang="en-US" b="0" dirty="0">
                <a:sym typeface="Wingdings" panose="05000000000000000000" pitchFamily="2" charset="2"/>
              </a:rPr>
              <a:t> IP address </a:t>
            </a:r>
            <a:r>
              <a:rPr lang="en-US" b="0" dirty="0" err="1">
                <a:sym typeface="Wingdings" panose="05000000000000000000" pitchFamily="2" charset="2"/>
              </a:rPr>
              <a:t>thì</a:t>
            </a:r>
            <a:r>
              <a:rPr lang="en-US" b="0" dirty="0">
                <a:sym typeface="Wingdings" panose="05000000000000000000" pitchFamily="2" charset="2"/>
              </a:rPr>
              <a:t> kernel </a:t>
            </a:r>
            <a:r>
              <a:rPr lang="en-US" b="0" dirty="0" err="1">
                <a:sym typeface="Wingdings" panose="05000000000000000000" pitchFamily="2" charset="2"/>
              </a:rPr>
              <a:t>sẽ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lựa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chọn</a:t>
            </a:r>
            <a:r>
              <a:rPr lang="en-US" b="0" dirty="0">
                <a:sym typeface="Wingdings" panose="05000000000000000000" pitchFamily="2" charset="2"/>
              </a:rPr>
              <a:t> des IP </a:t>
            </a:r>
            <a:r>
              <a:rPr lang="en-US" b="0" dirty="0" err="1">
                <a:sym typeface="Wingdings" panose="05000000000000000000" pitchFamily="2" charset="2"/>
              </a:rPr>
              <a:t>từ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1" dirty="0" err="1">
                <a:sym typeface="Wingdings" panose="05000000000000000000" pitchFamily="2" charset="2"/>
              </a:rPr>
              <a:t>gói</a:t>
            </a:r>
            <a:r>
              <a:rPr lang="en-US" b="1" dirty="0">
                <a:sym typeface="Wingdings" panose="05000000000000000000" pitchFamily="2" charset="2"/>
              </a:rPr>
              <a:t> SYN </a:t>
            </a:r>
            <a:r>
              <a:rPr lang="en-US" b="1" dirty="0" err="1">
                <a:sym typeface="Wingdings" panose="05000000000000000000" pitchFamily="2" charset="2"/>
              </a:rPr>
              <a:t>của</a:t>
            </a:r>
            <a:r>
              <a:rPr lang="en-US" b="1" dirty="0">
                <a:sym typeface="Wingdings" panose="05000000000000000000" pitchFamily="2" charset="2"/>
              </a:rPr>
              <a:t> client.</a:t>
            </a:r>
          </a:p>
          <a:p>
            <a:pPr marL="0" indent="0">
              <a:buFontTx/>
              <a:buNone/>
            </a:pPr>
            <a:endParaRPr lang="en-US" b="0" dirty="0">
              <a:sym typeface="Wingdings" panose="05000000000000000000" pitchFamily="2" charset="2"/>
            </a:endParaRPr>
          </a:p>
          <a:p>
            <a:pPr marL="0" indent="0">
              <a:buFontTx/>
              <a:buNone/>
            </a:pPr>
            <a:r>
              <a:rPr lang="en-US" b="0" dirty="0" err="1">
                <a:sym typeface="Wingdings" panose="05000000000000000000" pitchFamily="2" charset="2"/>
              </a:rPr>
              <a:t>Các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trường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hợp</a:t>
            </a:r>
            <a:r>
              <a:rPr lang="en-US" b="0" dirty="0">
                <a:sym typeface="Wingdings" panose="05000000000000000000" pitchFamily="2" charset="2"/>
              </a:rPr>
              <a:t> ta </a:t>
            </a:r>
            <a:r>
              <a:rPr lang="en-US" b="0" dirty="0" err="1">
                <a:sym typeface="Wingdings" panose="05000000000000000000" pitchFamily="2" charset="2"/>
              </a:rPr>
              <a:t>gán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các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giá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trị</a:t>
            </a:r>
            <a:r>
              <a:rPr lang="en-US" b="0" dirty="0">
                <a:sym typeface="Wingdings" panose="05000000000000000000" pitchFamily="2" charset="2"/>
              </a:rPr>
              <a:t> IP address, port:</a:t>
            </a:r>
          </a:p>
          <a:p>
            <a:pPr marL="171450" indent="-171450">
              <a:buFontTx/>
              <a:buChar char="-"/>
            </a:pPr>
            <a:r>
              <a:rPr lang="en-US" b="0" dirty="0" err="1">
                <a:sym typeface="Wingdings" panose="05000000000000000000" pitchFamily="2" charset="2"/>
              </a:rPr>
              <a:t>Nếu</a:t>
            </a:r>
            <a:r>
              <a:rPr lang="en-US" b="0" dirty="0">
                <a:sym typeface="Wingdings" panose="05000000000000000000" pitchFamily="2" charset="2"/>
              </a:rPr>
              <a:t> IP address </a:t>
            </a:r>
            <a:r>
              <a:rPr lang="en-US" b="0" dirty="0" err="1">
                <a:sym typeface="Wingdings" panose="05000000000000000000" pitchFamily="2" charset="2"/>
              </a:rPr>
              <a:t>là</a:t>
            </a:r>
            <a:r>
              <a:rPr lang="en-US" b="0" dirty="0">
                <a:sym typeface="Wingdings" panose="05000000000000000000" pitchFamily="2" charset="2"/>
              </a:rPr>
              <a:t> wildcard, port </a:t>
            </a:r>
            <a:r>
              <a:rPr lang="en-US" b="0" dirty="0" err="1">
                <a:sym typeface="Wingdings" panose="05000000000000000000" pitchFamily="2" charset="2"/>
              </a:rPr>
              <a:t>là</a:t>
            </a:r>
            <a:r>
              <a:rPr lang="en-US" b="0" dirty="0">
                <a:sym typeface="Wingdings" panose="05000000000000000000" pitchFamily="2" charset="2"/>
              </a:rPr>
              <a:t> 0: Kernel </a:t>
            </a:r>
            <a:r>
              <a:rPr lang="en-US" b="0" dirty="0" err="1">
                <a:sym typeface="Wingdings" panose="05000000000000000000" pitchFamily="2" charset="2"/>
              </a:rPr>
              <a:t>sẽ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chọn</a:t>
            </a:r>
            <a:r>
              <a:rPr lang="en-US" b="0" dirty="0">
                <a:sym typeface="Wingdings" panose="05000000000000000000" pitchFamily="2" charset="2"/>
              </a:rPr>
              <a:t> port </a:t>
            </a:r>
            <a:r>
              <a:rPr lang="en-US" b="0" dirty="0" err="1">
                <a:sym typeface="Wingdings" panose="05000000000000000000" pitchFamily="2" charset="2"/>
              </a:rPr>
              <a:t>tùy</a:t>
            </a:r>
            <a:r>
              <a:rPr lang="en-US" b="0" dirty="0">
                <a:sym typeface="Wingdings" panose="05000000000000000000" pitchFamily="2" charset="2"/>
              </a:rPr>
              <a:t> ý, </a:t>
            </a:r>
            <a:r>
              <a:rPr lang="en-US" b="0" dirty="0" err="1">
                <a:sym typeface="Wingdings" panose="05000000000000000000" pitchFamily="2" charset="2"/>
              </a:rPr>
              <a:t>tuy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nhiên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khi</a:t>
            </a:r>
            <a:r>
              <a:rPr lang="en-US" b="0" dirty="0">
                <a:sym typeface="Wingdings" panose="05000000000000000000" pitchFamily="2" charset="2"/>
              </a:rPr>
              <a:t> ta </a:t>
            </a:r>
            <a:r>
              <a:rPr lang="en-US" b="0" dirty="0" err="1">
                <a:sym typeface="Wingdings" panose="05000000000000000000" pitchFamily="2" charset="2"/>
              </a:rPr>
              <a:t>chọn</a:t>
            </a:r>
            <a:r>
              <a:rPr lang="en-US" b="0" dirty="0">
                <a:sym typeface="Wingdings" panose="05000000000000000000" pitchFamily="2" charset="2"/>
              </a:rPr>
              <a:t> IP address </a:t>
            </a:r>
            <a:r>
              <a:rPr lang="en-US" b="0" dirty="0" err="1">
                <a:sym typeface="Wingdings" panose="05000000000000000000" pitchFamily="2" charset="2"/>
              </a:rPr>
              <a:t>là</a:t>
            </a:r>
            <a:r>
              <a:rPr lang="en-US" b="0" dirty="0">
                <a:sym typeface="Wingdings" panose="05000000000000000000" pitchFamily="2" charset="2"/>
              </a:rPr>
              <a:t> wild card (</a:t>
            </a:r>
            <a:r>
              <a:rPr lang="en-US" b="0" dirty="0" err="1">
                <a:sym typeface="Wingdings" panose="05000000000000000000" pitchFamily="2" charset="2"/>
              </a:rPr>
              <a:t>tức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là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1" dirty="0">
                <a:sym typeface="Wingdings" panose="05000000000000000000" pitchFamily="2" charset="2"/>
              </a:rPr>
              <a:t>INADDR_ANY</a:t>
            </a:r>
            <a:r>
              <a:rPr lang="en-US" b="0" dirty="0">
                <a:sym typeface="Wingdings" panose="05000000000000000000" pitchFamily="2" charset="2"/>
              </a:rPr>
              <a:t>) </a:t>
            </a:r>
            <a:r>
              <a:rPr lang="en-US" b="0" dirty="0" err="1">
                <a:sym typeface="Wingdings" panose="05000000000000000000" pitchFamily="2" charset="2"/>
              </a:rPr>
              <a:t>thì</a:t>
            </a:r>
            <a:r>
              <a:rPr lang="en-US" b="0" dirty="0">
                <a:sym typeface="Wingdings" panose="05000000000000000000" pitchFamily="2" charset="2"/>
              </a:rPr>
              <a:t> kernel </a:t>
            </a:r>
            <a:r>
              <a:rPr lang="en-US" b="0" dirty="0" err="1">
                <a:sym typeface="Wingdings" panose="05000000000000000000" pitchFamily="2" charset="2"/>
              </a:rPr>
              <a:t>sẽ</a:t>
            </a:r>
            <a:r>
              <a:rPr lang="en-US" b="0" dirty="0">
                <a:sym typeface="Wingdings" panose="05000000000000000000" pitchFamily="2" charset="2"/>
              </a:rPr>
              <a:t> ko </a:t>
            </a:r>
            <a:r>
              <a:rPr lang="en-US" b="0" dirty="0" err="1">
                <a:sym typeface="Wingdings" panose="05000000000000000000" pitchFamily="2" charset="2"/>
              </a:rPr>
              <a:t>chọn</a:t>
            </a:r>
            <a:r>
              <a:rPr lang="en-US" b="0" dirty="0">
                <a:sym typeface="Wingdings" panose="05000000000000000000" pitchFamily="2" charset="2"/>
              </a:rPr>
              <a:t> IP </a:t>
            </a:r>
            <a:r>
              <a:rPr lang="en-US" b="0" dirty="0" err="1">
                <a:sym typeface="Wingdings" panose="05000000000000000000" pitchFamily="2" charset="2"/>
              </a:rPr>
              <a:t>cho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đến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khi</a:t>
            </a:r>
            <a:r>
              <a:rPr lang="en-US" b="0" dirty="0">
                <a:sym typeface="Wingdings" panose="05000000000000000000" pitchFamily="2" charset="2"/>
              </a:rPr>
              <a:t> socket </a:t>
            </a:r>
            <a:r>
              <a:rPr lang="en-US" b="0" dirty="0" err="1">
                <a:sym typeface="Wingdings" panose="05000000000000000000" pitchFamily="2" charset="2"/>
              </a:rPr>
              <a:t>được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thiết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lập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1" dirty="0">
                <a:sym typeface="Wingdings" panose="05000000000000000000" pitchFamily="2" charset="2"/>
              </a:rPr>
              <a:t>(</a:t>
            </a:r>
            <a:r>
              <a:rPr lang="en-US" b="1" dirty="0" err="1">
                <a:sym typeface="Wingdings" panose="05000000000000000000" pitchFamily="2" charset="2"/>
              </a:rPr>
              <a:t>nếu</a:t>
            </a:r>
            <a:r>
              <a:rPr lang="en-US" b="1" dirty="0">
                <a:sym typeface="Wingdings" panose="05000000000000000000" pitchFamily="2" charset="2"/>
              </a:rPr>
              <a:t> </a:t>
            </a:r>
            <a:r>
              <a:rPr lang="en-US" b="1" dirty="0" err="1">
                <a:sym typeface="Wingdings" panose="05000000000000000000" pitchFamily="2" charset="2"/>
              </a:rPr>
              <a:t>là</a:t>
            </a:r>
            <a:r>
              <a:rPr lang="en-US" b="1" dirty="0">
                <a:sym typeface="Wingdings" panose="05000000000000000000" pitchFamily="2" charset="2"/>
              </a:rPr>
              <a:t> TCP</a:t>
            </a:r>
            <a:r>
              <a:rPr lang="en-US" b="0" dirty="0">
                <a:sym typeface="Wingdings" panose="05000000000000000000" pitchFamily="2" charset="2"/>
              </a:rPr>
              <a:t>) </a:t>
            </a:r>
            <a:r>
              <a:rPr lang="en-US" b="0" dirty="0" err="1">
                <a:sym typeface="Wingdings" panose="05000000000000000000" pitchFamily="2" charset="2"/>
              </a:rPr>
              <a:t>hoặc</a:t>
            </a:r>
            <a:r>
              <a:rPr lang="en-US" b="0" dirty="0">
                <a:sym typeface="Wingdings" panose="05000000000000000000" pitchFamily="2" charset="2"/>
              </a:rPr>
              <a:t> datagram </a:t>
            </a:r>
            <a:r>
              <a:rPr lang="en-US" b="0" dirty="0" err="1">
                <a:sym typeface="Wingdings" panose="05000000000000000000" pitchFamily="2" charset="2"/>
              </a:rPr>
              <a:t>được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gửi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trên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1" dirty="0">
                <a:sym typeface="Wingdings" panose="05000000000000000000" pitchFamily="2" charset="2"/>
              </a:rPr>
              <a:t>UDP. </a:t>
            </a:r>
          </a:p>
          <a:p>
            <a:pPr marL="171450" indent="-171450">
              <a:buFontTx/>
              <a:buChar char="-"/>
            </a:pPr>
            <a:endParaRPr lang="en-US" b="0" dirty="0">
              <a:sym typeface="Wingdings" panose="05000000000000000000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9DD5D2-3395-43AA-B13B-6C8E58FD27C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07115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b="0" dirty="0">
                <a:sym typeface="Wingdings" panose="05000000000000000000" pitchFamily="2" charset="2"/>
              </a:rPr>
              <a:t>Read </a:t>
            </a:r>
            <a:r>
              <a:rPr lang="en-US" b="0" dirty="0" err="1">
                <a:sym typeface="Wingdings" panose="05000000000000000000" pitchFamily="2" charset="2"/>
              </a:rPr>
              <a:t>hoặc</a:t>
            </a:r>
            <a:r>
              <a:rPr lang="en-US" b="0" dirty="0">
                <a:sym typeface="Wingdings" panose="05000000000000000000" pitchFamily="2" charset="2"/>
              </a:rPr>
              <a:t> write </a:t>
            </a:r>
            <a:r>
              <a:rPr lang="en-US" b="0" dirty="0" err="1">
                <a:sym typeface="Wingdings" panose="05000000000000000000" pitchFamily="2" charset="2"/>
              </a:rPr>
              <a:t>trong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1" dirty="0">
                <a:sym typeface="Wingdings" panose="05000000000000000000" pitchFamily="2" charset="2"/>
              </a:rPr>
              <a:t>stream socket 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có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thể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đọc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hoặc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ghi</a:t>
            </a:r>
            <a:r>
              <a:rPr lang="en-US" b="0" dirty="0">
                <a:sym typeface="Wingdings" panose="05000000000000000000" pitchFamily="2" charset="2"/>
              </a:rPr>
              <a:t> it </a:t>
            </a:r>
            <a:r>
              <a:rPr lang="en-US" b="0" dirty="0" err="1">
                <a:sym typeface="Wingdings" panose="05000000000000000000" pitchFamily="2" charset="2"/>
              </a:rPr>
              <a:t>hơn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số</a:t>
            </a:r>
            <a:r>
              <a:rPr lang="en-US" b="0" dirty="0">
                <a:sym typeface="Wingdings" panose="05000000000000000000" pitchFamily="2" charset="2"/>
              </a:rPr>
              <a:t> byte so </a:t>
            </a:r>
            <a:r>
              <a:rPr lang="en-US" b="0" dirty="0" err="1">
                <a:sym typeface="Wingdings" panose="05000000000000000000" pitchFamily="2" charset="2"/>
              </a:rPr>
              <a:t>với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yêu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cầu</a:t>
            </a:r>
            <a:r>
              <a:rPr lang="en-US" b="0" dirty="0">
                <a:sym typeface="Wingdings" panose="05000000000000000000" pitchFamily="2" charset="2"/>
              </a:rPr>
              <a:t>. </a:t>
            </a:r>
            <a:r>
              <a:rPr lang="en-US" b="0" dirty="0" err="1">
                <a:sym typeface="Wingdings" panose="05000000000000000000" pitchFamily="2" charset="2"/>
              </a:rPr>
              <a:t>Đó</a:t>
            </a:r>
            <a:r>
              <a:rPr lang="en-US" b="0" dirty="0">
                <a:sym typeface="Wingdings" panose="05000000000000000000" pitchFamily="2" charset="2"/>
              </a:rPr>
              <a:t> ko </a:t>
            </a:r>
            <a:r>
              <a:rPr lang="en-US" b="0" dirty="0" err="1">
                <a:sym typeface="Wingdings" panose="05000000000000000000" pitchFamily="2" charset="2"/>
              </a:rPr>
              <a:t>phải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yêu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cầu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lỗi</a:t>
            </a:r>
            <a:r>
              <a:rPr lang="en-US" b="0" dirty="0">
                <a:sym typeface="Wingdings" panose="05000000000000000000" pitchFamily="2" charset="2"/>
              </a:rPr>
              <a:t>. </a:t>
            </a:r>
            <a:r>
              <a:rPr lang="en-US" b="0" dirty="0" err="1">
                <a:sym typeface="Wingdings" panose="05000000000000000000" pitchFamily="2" charset="2"/>
              </a:rPr>
              <a:t>Nguyên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nhân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là</a:t>
            </a:r>
            <a:r>
              <a:rPr lang="en-US" b="0" dirty="0">
                <a:sym typeface="Wingdings" panose="05000000000000000000" pitchFamily="2" charset="2"/>
              </a:rPr>
              <a:t> do </a:t>
            </a:r>
            <a:r>
              <a:rPr lang="en-US" b="1" dirty="0" err="1">
                <a:sym typeface="Wingdings" panose="05000000000000000000" pitchFamily="2" charset="2"/>
              </a:rPr>
              <a:t>giới</a:t>
            </a:r>
            <a:r>
              <a:rPr lang="en-US" b="1" dirty="0">
                <a:sym typeface="Wingdings" panose="05000000000000000000" pitchFamily="2" charset="2"/>
              </a:rPr>
              <a:t> </a:t>
            </a:r>
            <a:r>
              <a:rPr lang="en-US" b="1" dirty="0" err="1">
                <a:sym typeface="Wingdings" panose="05000000000000000000" pitchFamily="2" charset="2"/>
              </a:rPr>
              <a:t>hạn</a:t>
            </a:r>
            <a:r>
              <a:rPr lang="en-US" b="1" dirty="0">
                <a:sym typeface="Wingdings" panose="05000000000000000000" pitchFamily="2" charset="2"/>
              </a:rPr>
              <a:t> </a:t>
            </a:r>
            <a:r>
              <a:rPr lang="en-US" b="1" dirty="0" err="1">
                <a:sym typeface="Wingdings" panose="05000000000000000000" pitchFamily="2" charset="2"/>
              </a:rPr>
              <a:t>của</a:t>
            </a:r>
            <a:r>
              <a:rPr lang="en-US" b="1" dirty="0">
                <a:sym typeface="Wingdings" panose="05000000000000000000" pitchFamily="2" charset="2"/>
              </a:rPr>
              <a:t> </a:t>
            </a:r>
            <a:r>
              <a:rPr lang="en-US" b="1" dirty="0" err="1">
                <a:sym typeface="Wingdings" panose="05000000000000000000" pitchFamily="2" charset="2"/>
              </a:rPr>
              <a:t>bộ</a:t>
            </a:r>
            <a:r>
              <a:rPr lang="en-US" b="1" dirty="0">
                <a:sym typeface="Wingdings" panose="05000000000000000000" pitchFamily="2" charset="2"/>
              </a:rPr>
              <a:t> </a:t>
            </a:r>
            <a:r>
              <a:rPr lang="en-US" b="1" dirty="0" err="1">
                <a:sym typeface="Wingdings" panose="05000000000000000000" pitchFamily="2" charset="2"/>
              </a:rPr>
              <a:t>đệm</a:t>
            </a:r>
            <a:r>
              <a:rPr lang="en-US" b="1" dirty="0">
                <a:sym typeface="Wingdings" panose="05000000000000000000" pitchFamily="2" charset="2"/>
              </a:rPr>
              <a:t> buffer kernel </a:t>
            </a:r>
            <a:r>
              <a:rPr lang="en-US" b="0" dirty="0" err="1">
                <a:sym typeface="Wingdings" panose="05000000000000000000" pitchFamily="2" charset="2"/>
              </a:rPr>
              <a:t>cho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lưu</a:t>
            </a:r>
            <a:r>
              <a:rPr lang="en-US" b="0" dirty="0">
                <a:sym typeface="Wingdings" panose="05000000000000000000" pitchFamily="2" charset="2"/>
              </a:rPr>
              <a:t> data (dung </a:t>
            </a:r>
            <a:r>
              <a:rPr lang="en-US" b="0" dirty="0" err="1">
                <a:sym typeface="Wingdings" panose="05000000000000000000" pitchFamily="2" charset="2"/>
              </a:rPr>
              <a:t>bộ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đệm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để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tiết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kiệm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thời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gian</a:t>
            </a:r>
            <a:r>
              <a:rPr lang="en-US" b="0" dirty="0">
                <a:sym typeface="Wingdings" panose="05000000000000000000" pitchFamily="2" charset="2"/>
              </a:rPr>
              <a:t> so </a:t>
            </a:r>
            <a:r>
              <a:rPr lang="en-US" b="0" dirty="0" err="1">
                <a:sym typeface="Wingdings" panose="05000000000000000000" pitchFamily="2" charset="2"/>
              </a:rPr>
              <a:t>với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cứ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đọc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trực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tiếp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từ</a:t>
            </a:r>
            <a:r>
              <a:rPr lang="en-US" b="0" dirty="0">
                <a:sym typeface="Wingdings" panose="05000000000000000000" pitchFamily="2" charset="2"/>
              </a:rPr>
              <a:t> file </a:t>
            </a:r>
            <a:r>
              <a:rPr lang="en-US" b="0" dirty="0" err="1">
                <a:sym typeface="Wingdings" panose="05000000000000000000" pitchFamily="2" charset="2"/>
              </a:rPr>
              <a:t>trên</a:t>
            </a:r>
            <a:r>
              <a:rPr lang="en-US" b="0" dirty="0">
                <a:sym typeface="Wingdings" panose="05000000000000000000" pitchFamily="2" charset="2"/>
              </a:rPr>
              <a:t> disk. </a:t>
            </a:r>
            <a:r>
              <a:rPr lang="en-US" b="0" dirty="0" err="1">
                <a:sym typeface="Wingdings" panose="05000000000000000000" pitchFamily="2" charset="2"/>
              </a:rPr>
              <a:t>Hoặc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có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1" dirty="0" err="1">
                <a:sym typeface="Wingdings" panose="05000000000000000000" pitchFamily="2" charset="2"/>
              </a:rPr>
              <a:t>thể</a:t>
            </a:r>
            <a:r>
              <a:rPr lang="en-US" b="1" dirty="0">
                <a:sym typeface="Wingdings" panose="05000000000000000000" pitchFamily="2" charset="2"/>
              </a:rPr>
              <a:t> 1 </a:t>
            </a:r>
            <a:r>
              <a:rPr lang="en-US" b="1" dirty="0" err="1">
                <a:sym typeface="Wingdings" panose="05000000000000000000" pitchFamily="2" charset="2"/>
              </a:rPr>
              <a:t>tín</a:t>
            </a:r>
            <a:r>
              <a:rPr lang="en-US" b="1" dirty="0">
                <a:sym typeface="Wingdings" panose="05000000000000000000" pitchFamily="2" charset="2"/>
              </a:rPr>
              <a:t> </a:t>
            </a:r>
            <a:r>
              <a:rPr lang="en-US" b="1" dirty="0" err="1">
                <a:sym typeface="Wingdings" panose="05000000000000000000" pitchFamily="2" charset="2"/>
              </a:rPr>
              <a:t>hiệu</a:t>
            </a:r>
            <a:r>
              <a:rPr lang="en-US" b="1" dirty="0">
                <a:sym typeface="Wingdings" panose="05000000000000000000" pitchFamily="2" charset="2"/>
              </a:rPr>
              <a:t> </a:t>
            </a:r>
            <a:r>
              <a:rPr lang="en-US" b="1" dirty="0" err="1">
                <a:sym typeface="Wingdings" panose="05000000000000000000" pitchFamily="2" charset="2"/>
              </a:rPr>
              <a:t>ngắt</a:t>
            </a:r>
            <a:r>
              <a:rPr lang="en-US" b="1" dirty="0">
                <a:sym typeface="Wingdings" panose="05000000000000000000" pitchFamily="2" charset="2"/>
              </a:rPr>
              <a:t> </a:t>
            </a:r>
            <a:r>
              <a:rPr lang="en-US" b="1" dirty="0" err="1">
                <a:sym typeface="Wingdings" panose="05000000000000000000" pitchFamily="2" charset="2"/>
              </a:rPr>
              <a:t>xảy</a:t>
            </a:r>
            <a:r>
              <a:rPr lang="en-US" b="1" dirty="0">
                <a:sym typeface="Wingdings" panose="05000000000000000000" pitchFamily="2" charset="2"/>
              </a:rPr>
              <a:t> ra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làm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ngắt</a:t>
            </a:r>
            <a:r>
              <a:rPr lang="en-US" b="0" dirty="0">
                <a:sym typeface="Wingdings" panose="05000000000000000000" pitchFamily="2" charset="2"/>
              </a:rPr>
              <a:t> system call write() </a:t>
            </a:r>
            <a:r>
              <a:rPr lang="en-US" b="0" dirty="0" err="1">
                <a:sym typeface="Wingdings" panose="05000000000000000000" pitchFamily="2" charset="2"/>
              </a:rPr>
              <a:t>sau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khi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nó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mới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chỉ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truyền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được</a:t>
            </a:r>
            <a:r>
              <a:rPr lang="en-US" b="0" dirty="0">
                <a:sym typeface="Wingdings" panose="05000000000000000000" pitchFamily="2" charset="2"/>
              </a:rPr>
              <a:t> một </a:t>
            </a:r>
            <a:r>
              <a:rPr lang="en-US" b="0" dirty="0" err="1">
                <a:sym typeface="Wingdings" panose="05000000000000000000" pitchFamily="2" charset="2"/>
              </a:rPr>
              <a:t>số</a:t>
            </a:r>
            <a:r>
              <a:rPr lang="en-US" b="0" dirty="0">
                <a:sym typeface="Wingdings" panose="05000000000000000000" pitchFamily="2" charset="2"/>
              </a:rPr>
              <a:t> byte.</a:t>
            </a:r>
            <a:endParaRPr lang="en-US" b="1" dirty="0">
              <a:sym typeface="Wingdings" panose="05000000000000000000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9DD5D2-3395-43AA-B13B-6C8E58FD27C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6202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="1" dirty="0"/>
              <a:t>FILE POINTER </a:t>
            </a:r>
            <a:r>
              <a:rPr lang="en-US" dirty="0"/>
              <a:t>represent file -&gt; refer to file:</a:t>
            </a:r>
          </a:p>
          <a:p>
            <a:pPr marL="0" indent="0">
              <a:buFontTx/>
              <a:buNone/>
            </a:pPr>
            <a:r>
              <a:rPr lang="en-US" dirty="0"/>
              <a:t>		   </a:t>
            </a:r>
            <a:r>
              <a:rPr lang="en-US" dirty="0">
                <a:sym typeface="Wingdings" panose="05000000000000000000" pitchFamily="2" charset="2"/>
              </a:rPr>
              <a:t> use in C lib function: </a:t>
            </a:r>
            <a:r>
              <a:rPr lang="en-US" dirty="0" err="1">
                <a:sym typeface="Wingdings" panose="05000000000000000000" pitchFamily="2" charset="2"/>
              </a:rPr>
              <a:t>fread</a:t>
            </a:r>
            <a:r>
              <a:rPr lang="en-US" dirty="0">
                <a:sym typeface="Wingdings" panose="05000000000000000000" pitchFamily="2" charset="2"/>
              </a:rPr>
              <a:t>, </a:t>
            </a:r>
            <a:r>
              <a:rPr lang="en-US" dirty="0" err="1">
                <a:sym typeface="Wingdings" panose="05000000000000000000" pitchFamily="2" charset="2"/>
              </a:rPr>
              <a:t>fwrite</a:t>
            </a:r>
            <a:r>
              <a:rPr lang="en-US" dirty="0">
                <a:sym typeface="Wingdings" panose="05000000000000000000" pitchFamily="2" charset="2"/>
              </a:rPr>
              <a:t>, </a:t>
            </a:r>
            <a:r>
              <a:rPr lang="en-US" dirty="0" err="1">
                <a:sym typeface="Wingdings" panose="05000000000000000000" pitchFamily="2" charset="2"/>
              </a:rPr>
              <a:t>fprint</a:t>
            </a:r>
            <a:r>
              <a:rPr lang="en-US" dirty="0">
                <a:sym typeface="Wingdings" panose="05000000000000000000" pitchFamily="2" charset="2"/>
              </a:rPr>
              <a:t>, </a:t>
            </a:r>
            <a:r>
              <a:rPr lang="en-US" dirty="0" err="1">
                <a:sym typeface="Wingdings" panose="05000000000000000000" pitchFamily="2" charset="2"/>
              </a:rPr>
              <a:t>fcanf</a:t>
            </a:r>
            <a:r>
              <a:rPr lang="en-US" dirty="0">
                <a:sym typeface="Wingdings" panose="05000000000000000000" pitchFamily="2" charset="2"/>
              </a:rPr>
              <a:t>,…</a:t>
            </a:r>
          </a:p>
          <a:p>
            <a:pPr marL="171450" indent="-171450">
              <a:buFontTx/>
              <a:buChar char="-"/>
            </a:pPr>
            <a:r>
              <a:rPr lang="en-US" b="1" dirty="0">
                <a:sym typeface="Wingdings" panose="05000000000000000000" pitchFamily="2" charset="2"/>
              </a:rPr>
              <a:t>File descriptor </a:t>
            </a:r>
            <a:r>
              <a:rPr lang="en-US" dirty="0">
                <a:sym typeface="Wingdings" panose="05000000000000000000" pitchFamily="2" charset="2"/>
              </a:rPr>
              <a:t>is low-level integer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refer to opened file</a:t>
            </a:r>
          </a:p>
          <a:p>
            <a:pPr marL="0" indent="0">
              <a:buFontTx/>
              <a:buNone/>
            </a:pPr>
            <a:r>
              <a:rPr lang="en-US" dirty="0">
                <a:sym typeface="Wingdings" panose="05000000000000000000" pitchFamily="2" charset="2"/>
              </a:rPr>
              <a:t>                                                           Use for Unix system call read(), write()</a:t>
            </a:r>
          </a:p>
          <a:p>
            <a:pPr marL="0" indent="0">
              <a:buFontTx/>
              <a:buNone/>
            </a:pPr>
            <a:r>
              <a:rPr lang="en-US" dirty="0">
                <a:sym typeface="Wingdings" panose="05000000000000000000" pitchFamily="2" charset="2"/>
              </a:rPr>
              <a:t>-  </a:t>
            </a:r>
            <a:r>
              <a:rPr lang="en-US" dirty="0" err="1">
                <a:sym typeface="Wingdings" panose="05000000000000000000" pitchFamily="2" charset="2"/>
              </a:rPr>
              <a:t>Socketlà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cánh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cửa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giúp</a:t>
            </a:r>
            <a:r>
              <a:rPr lang="en-US" dirty="0">
                <a:sym typeface="Wingdings" panose="05000000000000000000" pitchFamily="2" charset="2"/>
              </a:rPr>
              <a:t> process </a:t>
            </a:r>
            <a:r>
              <a:rPr lang="en-US" dirty="0" err="1">
                <a:sym typeface="Wingdings" panose="05000000000000000000" pitchFamily="2" charset="2"/>
              </a:rPr>
              <a:t>trên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các</a:t>
            </a:r>
            <a:r>
              <a:rPr lang="en-US" dirty="0">
                <a:sym typeface="Wingdings" panose="05000000000000000000" pitchFamily="2" charset="2"/>
              </a:rPr>
              <a:t> host </a:t>
            </a:r>
            <a:r>
              <a:rPr lang="en-US" dirty="0" err="1">
                <a:sym typeface="Wingdings" panose="05000000000000000000" pitchFamily="2" charset="2"/>
              </a:rPr>
              <a:t>có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thể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giao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tiếp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với</a:t>
            </a:r>
            <a:r>
              <a:rPr lang="en-US" dirty="0">
                <a:sym typeface="Wingdings" panose="05000000000000000000" pitchFamily="2" charset="2"/>
              </a:rPr>
              <a:t> process </a:t>
            </a:r>
            <a:r>
              <a:rPr lang="en-US" dirty="0" err="1">
                <a:sym typeface="Wingdings" panose="05000000000000000000" pitchFamily="2" charset="2"/>
              </a:rPr>
              <a:t>trên</a:t>
            </a:r>
            <a:r>
              <a:rPr lang="en-US" dirty="0">
                <a:sym typeface="Wingdings" panose="05000000000000000000" pitchFamily="2" charset="2"/>
              </a:rPr>
              <a:t> host </a:t>
            </a:r>
            <a:r>
              <a:rPr lang="en-US" dirty="0" err="1">
                <a:sym typeface="Wingdings" panose="05000000000000000000" pitchFamily="2" charset="2"/>
              </a:rPr>
              <a:t>còn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lại</a:t>
            </a:r>
            <a:r>
              <a:rPr lang="en-US" dirty="0">
                <a:sym typeface="Wingdings" panose="05000000000000000000" pitchFamily="2" charset="2"/>
              </a:rPr>
              <a:t> . </a:t>
            </a:r>
            <a:r>
              <a:rPr lang="en-US" dirty="0" err="1">
                <a:sym typeface="Wingdings" panose="05000000000000000000" pitchFamily="2" charset="2"/>
              </a:rPr>
              <a:t>Nó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là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lớp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giao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tiếp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giữa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lớp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ứng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dụng</a:t>
            </a:r>
            <a:r>
              <a:rPr lang="en-US" dirty="0">
                <a:sym typeface="Wingdings" panose="05000000000000000000" pitchFamily="2" charset="2"/>
              </a:rPr>
              <a:t> do </a:t>
            </a:r>
            <a:r>
              <a:rPr lang="en-US" dirty="0" err="1">
                <a:sym typeface="Wingdings" panose="05000000000000000000" pitchFamily="2" charset="2"/>
              </a:rPr>
              <a:t>người</a:t>
            </a:r>
            <a:r>
              <a:rPr lang="en-US" dirty="0">
                <a:sym typeface="Wingdings" panose="05000000000000000000" pitchFamily="2" charset="2"/>
              </a:rPr>
              <a:t> dung </a:t>
            </a:r>
            <a:r>
              <a:rPr lang="en-US" dirty="0" err="1">
                <a:sym typeface="Wingdings" panose="05000000000000000000" pitchFamily="2" charset="2"/>
              </a:rPr>
              <a:t>vận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hành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và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phát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triển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với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các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lớp</a:t>
            </a:r>
            <a:r>
              <a:rPr lang="en-US" dirty="0">
                <a:sym typeface="Wingdings" panose="05000000000000000000" pitchFamily="2" charset="2"/>
              </a:rPr>
              <a:t> protocol stack </a:t>
            </a:r>
            <a:r>
              <a:rPr lang="en-US" dirty="0" err="1">
                <a:sym typeface="Wingdings" panose="05000000000000000000" pitchFamily="2" charset="2"/>
              </a:rPr>
              <a:t>được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quản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lý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bởi</a:t>
            </a:r>
            <a:r>
              <a:rPr lang="en-US" dirty="0">
                <a:sym typeface="Wingdings" panose="05000000000000000000" pitchFamily="2" charset="2"/>
              </a:rPr>
              <a:t> OS.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9DD5D2-3395-43AA-B13B-6C8E58FD27C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64804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b="0" dirty="0" err="1">
                <a:sym typeface="Wingdings" panose="05000000000000000000" pitchFamily="2" charset="2"/>
              </a:rPr>
              <a:t>Hàm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readn</a:t>
            </a:r>
            <a:r>
              <a:rPr lang="en-US" b="0" dirty="0">
                <a:sym typeface="Wingdings" panose="05000000000000000000" pitchFamily="2" charset="2"/>
              </a:rPr>
              <a:t>, written </a:t>
            </a:r>
            <a:r>
              <a:rPr lang="en-US" b="0" dirty="0" err="1">
                <a:sym typeface="Wingdings" panose="05000000000000000000" pitchFamily="2" charset="2"/>
              </a:rPr>
              <a:t>sẽ</a:t>
            </a:r>
            <a:r>
              <a:rPr lang="en-US" b="0" dirty="0">
                <a:sym typeface="Wingdings" panose="05000000000000000000" pitchFamily="2" charset="2"/>
              </a:rPr>
              <a:t> dung </a:t>
            </a:r>
            <a:r>
              <a:rPr lang="en-US" b="0" dirty="0" err="1">
                <a:sym typeface="Wingdings" panose="05000000000000000000" pitchFamily="2" charset="2"/>
              </a:rPr>
              <a:t>vòng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lặp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để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thực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hiện</a:t>
            </a:r>
            <a:r>
              <a:rPr lang="en-US" b="0" dirty="0">
                <a:sym typeface="Wingdings" panose="05000000000000000000" pitchFamily="2" charset="2"/>
              </a:rPr>
              <a:t> system call read </a:t>
            </a:r>
            <a:r>
              <a:rPr lang="en-US" b="0" dirty="0" err="1">
                <a:sym typeface="Wingdings" panose="05000000000000000000" pitchFamily="2" charset="2"/>
              </a:rPr>
              <a:t>hoặc</a:t>
            </a:r>
            <a:r>
              <a:rPr lang="en-US" b="0" dirty="0">
                <a:sym typeface="Wingdings" panose="05000000000000000000" pitchFamily="2" charset="2"/>
              </a:rPr>
              <a:t> write </a:t>
            </a:r>
            <a:r>
              <a:rPr lang="en-US" b="0" dirty="0" err="1">
                <a:sym typeface="Wingdings" panose="05000000000000000000" pitchFamily="2" charset="2"/>
              </a:rPr>
              <a:t>trong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trường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hợp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nó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chỉ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đọc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ghi</a:t>
            </a:r>
            <a:r>
              <a:rPr lang="en-US" b="0" dirty="0">
                <a:sym typeface="Wingdings" panose="05000000000000000000" pitchFamily="2" charset="2"/>
              </a:rPr>
              <a:t> một </a:t>
            </a:r>
            <a:r>
              <a:rPr lang="en-US" b="0" dirty="0" err="1">
                <a:sym typeface="Wingdings" panose="05000000000000000000" pitchFamily="2" charset="2"/>
              </a:rPr>
              <a:t>phần</a:t>
            </a:r>
            <a:r>
              <a:rPr lang="en-US" b="0" dirty="0">
                <a:sym typeface="Wingdings" panose="05000000000000000000" pitchFamily="2" charset="2"/>
              </a:rPr>
              <a:t> do </a:t>
            </a:r>
            <a:r>
              <a:rPr lang="en-US" b="0" dirty="0" err="1">
                <a:sym typeface="Wingdings" panose="05000000000000000000" pitchFamily="2" charset="2"/>
              </a:rPr>
              <a:t>giới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hạn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của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bộ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đệm</a:t>
            </a:r>
            <a:r>
              <a:rPr lang="en-US" b="0" dirty="0">
                <a:sym typeface="Wingdings" panose="05000000000000000000" pitchFamily="2" charset="2"/>
              </a:rPr>
              <a:t> kernel buffer </a:t>
            </a:r>
            <a:r>
              <a:rPr lang="en-US" b="0" dirty="0" err="1">
                <a:sym typeface="Wingdings" panose="05000000000000000000" pitchFamily="2" charset="2"/>
              </a:rPr>
              <a:t>hoặc</a:t>
            </a:r>
            <a:r>
              <a:rPr lang="en-US" b="0" dirty="0">
                <a:sym typeface="Wingdings" panose="05000000000000000000" pitchFamily="2" charset="2"/>
              </a:rPr>
              <a:t> do một </a:t>
            </a:r>
            <a:r>
              <a:rPr lang="en-US" b="0" dirty="0" err="1">
                <a:sym typeface="Wingdings" panose="05000000000000000000" pitchFamily="2" charset="2"/>
              </a:rPr>
              <a:t>tín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hiệu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ngắt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xảy</a:t>
            </a:r>
            <a:r>
              <a:rPr lang="en-US" b="0" dirty="0">
                <a:sym typeface="Wingdings" panose="05000000000000000000" pitchFamily="2" charset="2"/>
              </a:rPr>
              <a:t> ra </a:t>
            </a:r>
            <a:r>
              <a:rPr lang="en-US" b="0" dirty="0" err="1">
                <a:sym typeface="Wingdings" panose="05000000000000000000" pitchFamily="2" charset="2"/>
              </a:rPr>
              <a:t>khi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có</a:t>
            </a:r>
            <a:r>
              <a:rPr lang="en-US" b="0" dirty="0">
                <a:sym typeface="Wingdings" panose="05000000000000000000" pitchFamily="2" charset="2"/>
              </a:rPr>
              <a:t> read </a:t>
            </a:r>
            <a:r>
              <a:rPr lang="en-US" b="0" dirty="0" err="1">
                <a:sym typeface="Wingdings" panose="05000000000000000000" pitchFamily="2" charset="2"/>
              </a:rPr>
              <a:t>hoặc</a:t>
            </a:r>
            <a:r>
              <a:rPr lang="en-US" b="0" dirty="0">
                <a:sym typeface="Wingdings" panose="05000000000000000000" pitchFamily="2" charset="2"/>
              </a:rPr>
              <a:t> write.</a:t>
            </a:r>
          </a:p>
          <a:p>
            <a:pPr marL="0" indent="0">
              <a:buFontTx/>
              <a:buNone/>
            </a:pPr>
            <a:r>
              <a:rPr lang="en-US" b="0" dirty="0" err="1">
                <a:sym typeface="Wingdings" panose="05000000000000000000" pitchFamily="2" charset="2"/>
              </a:rPr>
              <a:t>Hàm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Readline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sẽ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thực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hiện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đọc</a:t>
            </a:r>
            <a:r>
              <a:rPr lang="en-US" b="0" dirty="0">
                <a:sym typeface="Wingdings" panose="05000000000000000000" pitchFamily="2" charset="2"/>
              </a:rPr>
              <a:t> 1 hang </a:t>
            </a:r>
            <a:r>
              <a:rPr lang="en-US" b="0" dirty="0" err="1">
                <a:sym typeface="Wingdings" panose="05000000000000000000" pitchFamily="2" charset="2"/>
              </a:rPr>
              <a:t>cho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đến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khi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gặp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ký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tự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>
                <a:sym typeface="Wingdings" panose="05000000000000000000" pitchFamily="2" charset="2"/>
              </a:rPr>
              <a:t>new character</a:t>
            </a:r>
            <a:endParaRPr lang="en-US" b="1" dirty="0">
              <a:sym typeface="Wingdings" panose="05000000000000000000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9DD5D2-3395-43AA-B13B-6C8E58FD27C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16436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>
                <a:sym typeface="Wingdings" panose="05000000000000000000" pitchFamily="2" charset="2"/>
              </a:rPr>
              <a:t>Stream socket: TCP data transmission (reliable, connection-oriented, congestion avoidance, data with no boundary)</a:t>
            </a:r>
          </a:p>
          <a:p>
            <a:pPr marL="0" indent="0">
              <a:buFontTx/>
              <a:buNone/>
            </a:pPr>
            <a:r>
              <a:rPr lang="en-US" dirty="0">
                <a:sym typeface="Wingdings" panose="05000000000000000000" pitchFamily="2" charset="2"/>
              </a:rPr>
              <a:t>Datagram sockets: UDP )not reliable, connectionless)</a:t>
            </a:r>
          </a:p>
          <a:p>
            <a:pPr marL="0" indent="0">
              <a:buFontTx/>
              <a:buNone/>
            </a:pPr>
            <a:r>
              <a:rPr lang="en-US" dirty="0">
                <a:sym typeface="Wingdings" panose="05000000000000000000" pitchFamily="2" charset="2"/>
              </a:rPr>
              <a:t>Raw sockets:</a:t>
            </a:r>
          </a:p>
          <a:p>
            <a:pPr marL="0" indent="0">
              <a:buFontTx/>
              <a:buNone/>
            </a:pPr>
            <a:r>
              <a:rPr lang="en-US" dirty="0">
                <a:sym typeface="Wingdings" panose="05000000000000000000" pitchFamily="2" charset="2"/>
              </a:rPr>
              <a:t>Sequence Packet sockets:</a:t>
            </a:r>
          </a:p>
          <a:p>
            <a:pPr marL="0" indent="0">
              <a:buFontTx/>
              <a:buNone/>
            </a:pPr>
            <a:endParaRPr lang="en-US" dirty="0">
              <a:sym typeface="Wingdings" panose="05000000000000000000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9DD5D2-3395-43AA-B13B-6C8E58FD27C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66192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b="1" dirty="0">
                <a:sym typeface="Wingdings" panose="05000000000000000000" pitchFamily="2" charset="2"/>
              </a:rPr>
              <a:t>Handshake</a:t>
            </a:r>
            <a:r>
              <a:rPr lang="en-US" dirty="0">
                <a:sym typeface="Wingdings" panose="05000000000000000000" pitchFamily="2" charset="2"/>
              </a:rPr>
              <a:t>: - client process: initiate process  client process</a:t>
            </a:r>
          </a:p>
          <a:p>
            <a:pPr marL="0" indent="0">
              <a:buFontTx/>
              <a:buNone/>
            </a:pPr>
            <a:r>
              <a:rPr lang="en-US" dirty="0">
                <a:sym typeface="Wingdings" panose="05000000000000000000" pitchFamily="2" charset="2"/>
              </a:rPr>
              <a:t>                    - server process: wait for incoming mess server process</a:t>
            </a:r>
          </a:p>
          <a:p>
            <a:pPr marL="0" indent="0">
              <a:buFontTx/>
              <a:buNone/>
            </a:pPr>
            <a:r>
              <a:rPr lang="en-US" dirty="0" err="1">
                <a:sym typeface="Wingdings" panose="05000000000000000000" pitchFamily="2" charset="2"/>
              </a:rPr>
              <a:t>Dữ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liệu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truyền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từ</a:t>
            </a:r>
            <a:r>
              <a:rPr lang="en-US" dirty="0">
                <a:sym typeface="Wingdings" panose="05000000000000000000" pitchFamily="2" charset="2"/>
              </a:rPr>
              <a:t> process </a:t>
            </a:r>
            <a:r>
              <a:rPr lang="en-US" dirty="0" err="1">
                <a:sym typeface="Wingdings" panose="05000000000000000000" pitchFamily="2" charset="2"/>
              </a:rPr>
              <a:t>thông</a:t>
            </a:r>
            <a:r>
              <a:rPr lang="en-US" dirty="0">
                <a:sym typeface="Wingdings" panose="05000000000000000000" pitchFamily="2" charset="2"/>
              </a:rPr>
              <a:t> qua socket </a:t>
            </a:r>
            <a:r>
              <a:rPr lang="en-US" dirty="0" err="1">
                <a:sym typeface="Wingdings" panose="05000000000000000000" pitchFamily="2" charset="2"/>
              </a:rPr>
              <a:t>ghi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vào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các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tcp</a:t>
            </a:r>
            <a:r>
              <a:rPr lang="en-US" dirty="0">
                <a:sym typeface="Wingdings" panose="05000000000000000000" pitchFamily="2" charset="2"/>
              </a:rPr>
              <a:t> send buffer. </a:t>
            </a:r>
            <a:r>
              <a:rPr lang="en-US" dirty="0" err="1">
                <a:sym typeface="Wingdings" panose="05000000000000000000" pitchFamily="2" charset="2"/>
              </a:rPr>
              <a:t>Tại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đây</a:t>
            </a:r>
            <a:r>
              <a:rPr lang="en-US" dirty="0">
                <a:sym typeface="Wingdings" panose="05000000000000000000" pitchFamily="2" charset="2"/>
              </a:rPr>
              <a:t> TCP </a:t>
            </a:r>
            <a:r>
              <a:rPr lang="en-US" dirty="0" err="1">
                <a:sym typeface="Wingdings" panose="05000000000000000000" pitchFamily="2" charset="2"/>
              </a:rPr>
              <a:t>sẽ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xử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lý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và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lần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lượt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đóng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gói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nó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với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các</a:t>
            </a:r>
            <a:r>
              <a:rPr lang="en-US" dirty="0">
                <a:sym typeface="Wingdings" panose="05000000000000000000" pitchFamily="2" charset="2"/>
              </a:rPr>
              <a:t> header </a:t>
            </a:r>
            <a:r>
              <a:rPr lang="en-US" dirty="0" err="1">
                <a:sym typeface="Wingdings" panose="05000000000000000000" pitchFamily="2" charset="2"/>
              </a:rPr>
              <a:t>để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tạo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thành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các</a:t>
            </a:r>
            <a:r>
              <a:rPr lang="en-US" dirty="0">
                <a:sym typeface="Wingdings" panose="05000000000000000000" pitchFamily="2" charset="2"/>
              </a:rPr>
              <a:t> IP data payload. Data </a:t>
            </a:r>
            <a:r>
              <a:rPr lang="en-US" dirty="0" err="1">
                <a:sym typeface="Wingdings" panose="05000000000000000000" pitchFamily="2" charset="2"/>
              </a:rPr>
              <a:t>sẽ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đó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được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vận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chuyển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và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nó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sẽ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được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lưu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vào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trong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tcp</a:t>
            </a:r>
            <a:r>
              <a:rPr lang="en-US" dirty="0">
                <a:sym typeface="Wingdings" panose="05000000000000000000" pitchFamily="2" charset="2"/>
              </a:rPr>
              <a:t> receive buffer </a:t>
            </a:r>
            <a:r>
              <a:rPr lang="en-US" dirty="0" err="1">
                <a:sym typeface="Wingdings" panose="05000000000000000000" pitchFamily="2" charset="2"/>
              </a:rPr>
              <a:t>trước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khi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được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đọc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lên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bowire</a:t>
            </a:r>
            <a:r>
              <a:rPr lang="en-US" dirty="0">
                <a:sym typeface="Wingdings" panose="05000000000000000000" pitchFamily="2" charset="2"/>
              </a:rPr>
              <a:t> process </a:t>
            </a:r>
            <a:r>
              <a:rPr lang="en-US" dirty="0" err="1">
                <a:sym typeface="Wingdings" panose="05000000000000000000" pitchFamily="2" charset="2"/>
              </a:rPr>
              <a:t>xử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lý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của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bên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nhận</a:t>
            </a:r>
            <a:endParaRPr lang="en-US" dirty="0">
              <a:sym typeface="Wingdings" panose="05000000000000000000" pitchFamily="2" charset="2"/>
            </a:endParaRPr>
          </a:p>
          <a:p>
            <a:pPr marL="0" indent="0">
              <a:buFontTx/>
              <a:buNone/>
            </a:pPr>
            <a:endParaRPr lang="en-US" dirty="0">
              <a:sym typeface="Wingdings" panose="05000000000000000000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9DD5D2-3395-43AA-B13B-6C8E58FD27C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33583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b="1" dirty="0">
                <a:sym typeface="Wingdings" panose="05000000000000000000" pitchFamily="2" charset="2"/>
              </a:rPr>
              <a:t>Question: </a:t>
            </a:r>
            <a:r>
              <a:rPr lang="en-US" b="1" dirty="0" err="1">
                <a:sym typeface="Wingdings" panose="05000000000000000000" pitchFamily="2" charset="2"/>
              </a:rPr>
              <a:t>Vì</a:t>
            </a:r>
            <a:r>
              <a:rPr lang="en-US" b="1" dirty="0">
                <a:sym typeface="Wingdings" panose="05000000000000000000" pitchFamily="2" charset="2"/>
              </a:rPr>
              <a:t> </a:t>
            </a:r>
            <a:r>
              <a:rPr lang="en-US" b="1" dirty="0" err="1">
                <a:sym typeface="Wingdings" panose="05000000000000000000" pitchFamily="2" charset="2"/>
              </a:rPr>
              <a:t>sao</a:t>
            </a:r>
            <a:r>
              <a:rPr lang="en-US" b="1" dirty="0">
                <a:sym typeface="Wingdings" panose="05000000000000000000" pitchFamily="2" charset="2"/>
              </a:rPr>
              <a:t> </a:t>
            </a:r>
            <a:r>
              <a:rPr lang="en-US" b="1" dirty="0" err="1">
                <a:sym typeface="Wingdings" panose="05000000000000000000" pitchFamily="2" charset="2"/>
              </a:rPr>
              <a:t>chọn</a:t>
            </a:r>
            <a:r>
              <a:rPr lang="en-US" b="1" dirty="0">
                <a:sym typeface="Wingdings" panose="05000000000000000000" pitchFamily="2" charset="2"/>
              </a:rPr>
              <a:t> </a:t>
            </a:r>
            <a:r>
              <a:rPr lang="en-US" b="1" dirty="0" err="1">
                <a:sym typeface="Wingdings" panose="05000000000000000000" pitchFamily="2" charset="2"/>
              </a:rPr>
              <a:t>init</a:t>
            </a:r>
            <a:r>
              <a:rPr lang="en-US" b="1" dirty="0">
                <a:sym typeface="Wingdings" panose="05000000000000000000" pitchFamily="2" charset="2"/>
              </a:rPr>
              <a:t> sequence number?</a:t>
            </a:r>
          </a:p>
          <a:p>
            <a:pPr marL="0" indent="0">
              <a:buFontTx/>
              <a:buNone/>
            </a:pPr>
            <a:r>
              <a:rPr lang="en-US" dirty="0">
                <a:sym typeface="Wingdings" panose="05000000000000000000" pitchFamily="2" charset="2"/>
              </a:rPr>
              <a:t>Answer: </a:t>
            </a:r>
            <a:r>
              <a:rPr lang="en-US" dirty="0" err="1">
                <a:sym typeface="Wingdings" panose="05000000000000000000" pitchFamily="2" charset="2"/>
              </a:rPr>
              <a:t>Người</a:t>
            </a:r>
            <a:r>
              <a:rPr lang="en-US" dirty="0">
                <a:sym typeface="Wingdings" panose="05000000000000000000" pitchFamily="2" charset="2"/>
              </a:rPr>
              <a:t> ta </a:t>
            </a:r>
            <a:r>
              <a:rPr lang="en-US" dirty="0" err="1">
                <a:sym typeface="Wingdings" panose="05000000000000000000" pitchFamily="2" charset="2"/>
              </a:rPr>
              <a:t>phải</a:t>
            </a:r>
            <a:r>
              <a:rPr lang="en-US" dirty="0">
                <a:sym typeface="Wingdings" panose="05000000000000000000" pitchFamily="2" charset="2"/>
              </a:rPr>
              <a:t> random </a:t>
            </a:r>
            <a:r>
              <a:rPr lang="en-US" dirty="0" err="1">
                <a:sym typeface="Wingdings" panose="05000000000000000000" pitchFamily="2" charset="2"/>
              </a:rPr>
              <a:t>số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isn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vì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lý</a:t>
            </a:r>
            <a:r>
              <a:rPr lang="en-US" dirty="0">
                <a:sym typeface="Wingdings" panose="05000000000000000000" pitchFamily="2" charset="2"/>
              </a:rPr>
              <a:t> do </a:t>
            </a:r>
            <a:r>
              <a:rPr lang="en-US" dirty="0" err="1">
                <a:sym typeface="Wingdings" panose="05000000000000000000" pitchFamily="2" charset="2"/>
              </a:rPr>
              <a:t>bảo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mật</a:t>
            </a:r>
            <a:r>
              <a:rPr lang="en-US" dirty="0">
                <a:sym typeface="Wingdings" panose="05000000000000000000" pitchFamily="2" charset="2"/>
              </a:rPr>
              <a:t>.</a:t>
            </a:r>
          </a:p>
          <a:p>
            <a:pPr marL="0" indent="0">
              <a:buFontTx/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>
              <a:buFontTx/>
              <a:buNone/>
            </a:pPr>
            <a:r>
              <a:rPr lang="en-US" b="1" dirty="0">
                <a:sym typeface="Wingdings" panose="05000000000000000000" pitchFamily="2" charset="2"/>
              </a:rPr>
              <a:t>Question: </a:t>
            </a:r>
            <a:r>
              <a:rPr lang="en-US" b="1" dirty="0" err="1">
                <a:sym typeface="Wingdings" panose="05000000000000000000" pitchFamily="2" charset="2"/>
              </a:rPr>
              <a:t>Tại</a:t>
            </a:r>
            <a:r>
              <a:rPr lang="en-US" b="1" dirty="0">
                <a:sym typeface="Wingdings" panose="05000000000000000000" pitchFamily="2" charset="2"/>
              </a:rPr>
              <a:t> </a:t>
            </a:r>
            <a:r>
              <a:rPr lang="en-US" b="1" dirty="0" err="1">
                <a:sym typeface="Wingdings" panose="05000000000000000000" pitchFamily="2" charset="2"/>
              </a:rPr>
              <a:t>sao</a:t>
            </a:r>
            <a:r>
              <a:rPr lang="en-US" b="1" dirty="0">
                <a:sym typeface="Wingdings" panose="05000000000000000000" pitchFamily="2" charset="2"/>
              </a:rPr>
              <a:t> </a:t>
            </a:r>
            <a:r>
              <a:rPr lang="en-US" b="1" dirty="0" err="1">
                <a:sym typeface="Wingdings" panose="05000000000000000000" pitchFamily="2" charset="2"/>
              </a:rPr>
              <a:t>bắt</a:t>
            </a:r>
            <a:r>
              <a:rPr lang="en-US" b="1" dirty="0">
                <a:sym typeface="Wingdings" panose="05000000000000000000" pitchFamily="2" charset="2"/>
              </a:rPr>
              <a:t> </a:t>
            </a:r>
            <a:r>
              <a:rPr lang="en-US" b="1" dirty="0" err="1">
                <a:sym typeface="Wingdings" panose="05000000000000000000" pitchFamily="2" charset="2"/>
              </a:rPr>
              <a:t>tay</a:t>
            </a:r>
            <a:r>
              <a:rPr lang="en-US" b="1" dirty="0">
                <a:sym typeface="Wingdings" panose="05000000000000000000" pitchFamily="2" charset="2"/>
              </a:rPr>
              <a:t> 3 </a:t>
            </a:r>
            <a:r>
              <a:rPr lang="en-US" b="1" dirty="0" err="1">
                <a:sym typeface="Wingdings" panose="05000000000000000000" pitchFamily="2" charset="2"/>
              </a:rPr>
              <a:t>bước</a:t>
            </a:r>
            <a:r>
              <a:rPr lang="en-US" b="1" dirty="0">
                <a:sym typeface="Wingdings" panose="05000000000000000000" pitchFamily="2" charset="2"/>
              </a:rPr>
              <a:t> </a:t>
            </a:r>
            <a:r>
              <a:rPr lang="en-US" b="1" dirty="0" err="1">
                <a:sym typeface="Wingdings" panose="05000000000000000000" pitchFamily="2" charset="2"/>
              </a:rPr>
              <a:t>chứ</a:t>
            </a:r>
            <a:r>
              <a:rPr lang="en-US" b="1" dirty="0">
                <a:sym typeface="Wingdings" panose="05000000000000000000" pitchFamily="2" charset="2"/>
              </a:rPr>
              <a:t> ko 2 </a:t>
            </a:r>
            <a:r>
              <a:rPr lang="en-US" b="1" dirty="0" err="1">
                <a:sym typeface="Wingdings" panose="05000000000000000000" pitchFamily="2" charset="2"/>
              </a:rPr>
              <a:t>bước</a:t>
            </a:r>
            <a:r>
              <a:rPr lang="en-US" b="1" dirty="0">
                <a:sym typeface="Wingdings" panose="05000000000000000000" pitchFamily="2" charset="2"/>
              </a:rPr>
              <a:t> hay 4 </a:t>
            </a:r>
            <a:r>
              <a:rPr lang="en-US" b="1" dirty="0" err="1">
                <a:sym typeface="Wingdings" panose="05000000000000000000" pitchFamily="2" charset="2"/>
              </a:rPr>
              <a:t>bước</a:t>
            </a:r>
            <a:r>
              <a:rPr lang="en-US" b="1" dirty="0">
                <a:sym typeface="Wingdings" panose="05000000000000000000" pitchFamily="2" charset="2"/>
              </a:rPr>
              <a:t>?</a:t>
            </a:r>
          </a:p>
          <a:p>
            <a:pPr marL="0" indent="0">
              <a:buFontTx/>
              <a:buNone/>
            </a:pPr>
            <a:r>
              <a:rPr lang="en-US" dirty="0">
                <a:sym typeface="Wingdings" panose="05000000000000000000" pitchFamily="2" charset="2"/>
              </a:rPr>
              <a:t>Answer: </a:t>
            </a:r>
            <a:r>
              <a:rPr lang="en-US" dirty="0" err="1">
                <a:sym typeface="Wingdings" panose="05000000000000000000" pitchFamily="2" charset="2"/>
              </a:rPr>
              <a:t>cần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đồng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bộ</a:t>
            </a:r>
            <a:r>
              <a:rPr lang="en-US" dirty="0">
                <a:sym typeface="Wingdings" panose="05000000000000000000" pitchFamily="2" charset="2"/>
              </a:rPr>
              <a:t> 2 </a:t>
            </a:r>
            <a:r>
              <a:rPr lang="en-US" dirty="0" err="1">
                <a:sym typeface="Wingdings" panose="05000000000000000000" pitchFamily="2" charset="2"/>
              </a:rPr>
              <a:t>số</a:t>
            </a:r>
            <a:r>
              <a:rPr lang="en-US" dirty="0">
                <a:sym typeface="Wingdings" panose="05000000000000000000" pitchFamily="2" charset="2"/>
              </a:rPr>
              <a:t> ban </a:t>
            </a:r>
            <a:r>
              <a:rPr lang="en-US" dirty="0" err="1">
                <a:sym typeface="Wingdings" panose="05000000000000000000" pitchFamily="2" charset="2"/>
              </a:rPr>
              <a:t>đầu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của</a:t>
            </a:r>
            <a:r>
              <a:rPr lang="en-US" dirty="0">
                <a:sym typeface="Wingdings" panose="05000000000000000000" pitchFamily="2" charset="2"/>
              </a:rPr>
              <a:t> sq, Ko </a:t>
            </a:r>
            <a:r>
              <a:rPr lang="en-US" dirty="0" err="1">
                <a:sym typeface="Wingdings" panose="05000000000000000000" pitchFamily="2" charset="2"/>
              </a:rPr>
              <a:t>phải</a:t>
            </a:r>
            <a:r>
              <a:rPr lang="en-US" dirty="0">
                <a:sym typeface="Wingdings" panose="05000000000000000000" pitchFamily="2" charset="2"/>
              </a:rPr>
              <a:t> 4 </a:t>
            </a:r>
            <a:r>
              <a:rPr lang="en-US" dirty="0" err="1">
                <a:sym typeface="Wingdings" panose="05000000000000000000" pitchFamily="2" charset="2"/>
              </a:rPr>
              <a:t>bước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vì</a:t>
            </a:r>
            <a:r>
              <a:rPr lang="en-US" dirty="0">
                <a:sym typeface="Wingdings" panose="05000000000000000000" pitchFamily="2" charset="2"/>
              </a:rPr>
              <a:t> ta </a:t>
            </a:r>
            <a:r>
              <a:rPr lang="en-US" dirty="0" err="1">
                <a:sym typeface="Wingdings" panose="05000000000000000000" pitchFamily="2" charset="2"/>
              </a:rPr>
              <a:t>có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thể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gộp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bước</a:t>
            </a:r>
            <a:r>
              <a:rPr lang="en-US" dirty="0">
                <a:sym typeface="Wingdings" panose="05000000000000000000" pitchFamily="2" charset="2"/>
              </a:rPr>
              <a:t> 2 </a:t>
            </a:r>
            <a:r>
              <a:rPr lang="en-US" dirty="0" err="1">
                <a:sym typeface="Wingdings" panose="05000000000000000000" pitchFamily="2" charset="2"/>
              </a:rPr>
              <a:t>và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bước</a:t>
            </a:r>
            <a:r>
              <a:rPr lang="en-US" dirty="0">
                <a:sym typeface="Wingdings" panose="05000000000000000000" pitchFamily="2" charset="2"/>
              </a:rPr>
              <a:t> 3 </a:t>
            </a:r>
            <a:r>
              <a:rPr lang="en-US" dirty="0" err="1">
                <a:sym typeface="Wingdings" panose="05000000000000000000" pitchFamily="2" charset="2"/>
              </a:rPr>
              <a:t>lại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thành</a:t>
            </a:r>
            <a:r>
              <a:rPr lang="en-US" dirty="0">
                <a:sym typeface="Wingdings" panose="05000000000000000000" pitchFamily="2" charset="2"/>
              </a:rPr>
              <a:t> 1 </a:t>
            </a:r>
            <a:r>
              <a:rPr lang="en-US" dirty="0" err="1">
                <a:sym typeface="Wingdings" panose="05000000000000000000" pitchFamily="2" charset="2"/>
              </a:rPr>
              <a:t>gói</a:t>
            </a:r>
            <a:r>
              <a:rPr lang="en-US" dirty="0">
                <a:sym typeface="Wingdings" panose="05000000000000000000" pitchFamily="2" charset="2"/>
              </a:rPr>
              <a:t> tin.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9DD5D2-3395-43AA-B13B-6C8E58FD27C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28018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>
              <a:buFontTx/>
              <a:buNone/>
            </a:pPr>
            <a:endParaRPr lang="en-US" dirty="0">
              <a:sym typeface="Wingdings" panose="05000000000000000000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9DD5D2-3395-43AA-B13B-6C8E58FD27C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58260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>
              <a:buFontTx/>
              <a:buNone/>
            </a:pPr>
            <a:r>
              <a:rPr lang="en-US" dirty="0">
                <a:hlinkClick r:id="rId3"/>
              </a:rPr>
              <a:t>The TCP/IP Guide - TCP Operational Overview and the TCP Finite State Machine (FSM)</a:t>
            </a:r>
            <a:endParaRPr lang="en-US" dirty="0"/>
          </a:p>
          <a:p>
            <a:pPr marL="0" indent="0">
              <a:buFontTx/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>
              <a:buFontTx/>
              <a:buNone/>
            </a:pPr>
            <a:r>
              <a:rPr lang="it-IT" dirty="0">
                <a:hlinkClick r:id="rId4"/>
              </a:rPr>
              <a:t>RFC 793 - Transmission Control Protocol (ietf.org)</a:t>
            </a:r>
            <a:endParaRPr lang="en-US" dirty="0">
              <a:sym typeface="Wingdings" panose="05000000000000000000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9DD5D2-3395-43AA-B13B-6C8E58FD27C4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14294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b="1" dirty="0">
                <a:sym typeface="Wingdings" panose="05000000000000000000" pitchFamily="2" charset="2"/>
              </a:rPr>
              <a:t>Sequence number:   </a:t>
            </a:r>
          </a:p>
          <a:p>
            <a:pPr marL="0" indent="0">
              <a:buFontTx/>
              <a:buNone/>
            </a:pPr>
            <a:r>
              <a:rPr lang="en-US" b="1" dirty="0">
                <a:sym typeface="Wingdings" panose="05000000000000000000" pitchFamily="2" charset="2"/>
              </a:rPr>
              <a:t>Ack number : 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en-US" dirty="0" err="1">
                <a:sym typeface="Wingdings" panose="05000000000000000000" pitchFamily="2" charset="2"/>
              </a:rPr>
              <a:t>được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sử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dụng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cho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truyền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ddataa</a:t>
            </a:r>
            <a:r>
              <a:rPr lang="en-US" dirty="0">
                <a:sym typeface="Wingdings" panose="05000000000000000000" pitchFamily="2" charset="2"/>
              </a:rPr>
              <a:t> tin </a:t>
            </a:r>
            <a:r>
              <a:rPr lang="en-US" dirty="0" err="1">
                <a:sym typeface="Wingdings" panose="05000000000000000000" pitchFamily="2" charset="2"/>
              </a:rPr>
              <a:t>cậy</a:t>
            </a:r>
            <a:r>
              <a:rPr lang="en-US" dirty="0">
                <a:sym typeface="Wingdings" panose="05000000000000000000" pitchFamily="2" charset="2"/>
              </a:rPr>
              <a:t> (</a:t>
            </a:r>
            <a:r>
              <a:rPr lang="en-US" dirty="0" err="1">
                <a:sym typeface="Wingdings" panose="05000000000000000000" pitchFamily="2" charset="2"/>
              </a:rPr>
              <a:t>với</a:t>
            </a:r>
            <a:r>
              <a:rPr lang="en-US" dirty="0">
                <a:sym typeface="Wingdings" panose="05000000000000000000" pitchFamily="2" charset="2"/>
              </a:rPr>
              <a:t> seq number </a:t>
            </a:r>
            <a:r>
              <a:rPr lang="en-US" dirty="0" err="1">
                <a:sym typeface="Wingdings" panose="05000000000000000000" pitchFamily="2" charset="2"/>
              </a:rPr>
              <a:t>thì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đánh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số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gói</a:t>
            </a:r>
            <a:r>
              <a:rPr lang="en-US" dirty="0">
                <a:sym typeface="Wingdings" panose="05000000000000000000" pitchFamily="2" charset="2"/>
              </a:rPr>
              <a:t> tin, ack num </a:t>
            </a:r>
            <a:r>
              <a:rPr lang="en-US" dirty="0" err="1">
                <a:sym typeface="Wingdings" panose="05000000000000000000" pitchFamily="2" charset="2"/>
              </a:rPr>
              <a:t>thì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đánh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số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gói</a:t>
            </a:r>
            <a:r>
              <a:rPr lang="en-US" dirty="0">
                <a:sym typeface="Wingdings" panose="05000000000000000000" pitchFamily="2" charset="2"/>
              </a:rPr>
              <a:t> tin </a:t>
            </a:r>
            <a:r>
              <a:rPr lang="en-US" dirty="0" err="1">
                <a:sym typeface="Wingdings" panose="05000000000000000000" pitchFamily="2" charset="2"/>
              </a:rPr>
              <a:t>tiếp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theo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muốn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đến</a:t>
            </a:r>
            <a:r>
              <a:rPr lang="en-US" dirty="0">
                <a:sym typeface="Wingdings" panose="05000000000000000000" pitchFamily="2" charset="2"/>
              </a:rPr>
              <a:t>) </a:t>
            </a:r>
            <a:r>
              <a:rPr lang="en-US" dirty="0" err="1">
                <a:sym typeface="Wingdings" panose="05000000000000000000" pitchFamily="2" charset="2"/>
              </a:rPr>
              <a:t>giúp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cho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việc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phát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hiện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gói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bị</a:t>
            </a:r>
            <a:r>
              <a:rPr lang="en-US" dirty="0">
                <a:sym typeface="Wingdings" panose="05000000000000000000" pitchFamily="2" charset="2"/>
              </a:rPr>
              <a:t> drop, </a:t>
            </a:r>
            <a:r>
              <a:rPr lang="en-US" dirty="0" err="1">
                <a:sym typeface="Wingdings" panose="05000000000000000000" pitchFamily="2" charset="2"/>
              </a:rPr>
              <a:t>sai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thứ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tự</a:t>
            </a:r>
            <a:r>
              <a:rPr lang="en-US" dirty="0">
                <a:sym typeface="Wingdings" panose="05000000000000000000" pitchFamily="2" charset="2"/>
              </a:rPr>
              <a:t>, </a:t>
            </a:r>
            <a:r>
              <a:rPr lang="en-US" dirty="0" err="1">
                <a:sym typeface="Wingdings" panose="05000000000000000000" pitchFamily="2" charset="2"/>
              </a:rPr>
              <a:t>kiểm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soát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luồng</a:t>
            </a:r>
            <a:r>
              <a:rPr lang="en-US" dirty="0">
                <a:sym typeface="Wingdings" panose="05000000000000000000" pitchFamily="2" charset="2"/>
              </a:rPr>
              <a:t> (flow control)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en-US" dirty="0" err="1">
                <a:sym typeface="Wingdings" panose="05000000000000000000" pitchFamily="2" charset="2"/>
              </a:rPr>
              <a:t>Nguyên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tắc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đánh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số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là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đánh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số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tích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lũy</a:t>
            </a:r>
            <a:r>
              <a:rPr lang="en-US" dirty="0">
                <a:sym typeface="Wingdings" panose="05000000000000000000" pitchFamily="2" charset="2"/>
              </a:rPr>
              <a:t>. </a:t>
            </a:r>
            <a:r>
              <a:rPr lang="en-US" dirty="0" err="1">
                <a:sym typeface="Wingdings" panose="05000000000000000000" pitchFamily="2" charset="2"/>
              </a:rPr>
              <a:t>Ví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dụ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mỗi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lần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gửi</a:t>
            </a:r>
            <a:r>
              <a:rPr lang="en-US" dirty="0">
                <a:sym typeface="Wingdings" panose="05000000000000000000" pitchFamily="2" charset="2"/>
              </a:rPr>
              <a:t> 1 </a:t>
            </a:r>
            <a:r>
              <a:rPr lang="en-US" dirty="0" err="1">
                <a:sym typeface="Wingdings" panose="05000000000000000000" pitchFamily="2" charset="2"/>
              </a:rPr>
              <a:t>gói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có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mss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là</a:t>
            </a:r>
            <a:r>
              <a:rPr lang="en-US" dirty="0">
                <a:sym typeface="Wingdings" panose="05000000000000000000" pitchFamily="2" charset="2"/>
              </a:rPr>
              <a:t> 1000 bytes. </a:t>
            </a:r>
            <a:r>
              <a:rPr lang="en-US" dirty="0" err="1">
                <a:sym typeface="Wingdings" panose="05000000000000000000" pitchFamily="2" charset="2"/>
              </a:rPr>
              <a:t>gói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đầu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kích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cỡ</a:t>
            </a:r>
            <a:r>
              <a:rPr lang="en-US" dirty="0">
                <a:sym typeface="Wingdings" panose="05000000000000000000" pitchFamily="2" charset="2"/>
              </a:rPr>
              <a:t> 1000 byte, </a:t>
            </a:r>
            <a:r>
              <a:rPr lang="en-US" dirty="0" err="1">
                <a:sym typeface="Wingdings" panose="05000000000000000000" pitchFamily="2" charset="2"/>
              </a:rPr>
              <a:t>số</a:t>
            </a:r>
            <a:r>
              <a:rPr lang="en-US" dirty="0">
                <a:sym typeface="Wingdings" panose="05000000000000000000" pitchFamily="2" charset="2"/>
              </a:rPr>
              <a:t>  ban </a:t>
            </a:r>
            <a:r>
              <a:rPr lang="en-US" dirty="0" err="1">
                <a:sym typeface="Wingdings" panose="05000000000000000000" pitchFamily="2" charset="2"/>
              </a:rPr>
              <a:t>đầu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được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đánh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số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là</a:t>
            </a:r>
            <a:r>
              <a:rPr lang="en-US" dirty="0">
                <a:sym typeface="Wingdings" panose="05000000000000000000" pitchFamily="2" charset="2"/>
              </a:rPr>
              <a:t> 0 -&gt; </a:t>
            </a:r>
            <a:r>
              <a:rPr lang="en-US" dirty="0" err="1">
                <a:sym typeface="Wingdings" panose="05000000000000000000" pitchFamily="2" charset="2"/>
              </a:rPr>
              <a:t>sau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đó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nó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sẽ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được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đánh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là</a:t>
            </a:r>
            <a:r>
              <a:rPr lang="en-US" dirty="0">
                <a:sym typeface="Wingdings" panose="05000000000000000000" pitchFamily="2" charset="2"/>
              </a:rPr>
              <a:t> 1000 ( byte </a:t>
            </a:r>
            <a:r>
              <a:rPr lang="en-US" dirty="0" err="1">
                <a:sym typeface="Wingdings" panose="05000000000000000000" pitchFamily="2" charset="2"/>
              </a:rPr>
              <a:t>thứ</a:t>
            </a:r>
            <a:r>
              <a:rPr lang="en-US" dirty="0">
                <a:sym typeface="Wingdings" panose="05000000000000000000" pitchFamily="2" charset="2"/>
              </a:rPr>
              <a:t> 1000), </a:t>
            </a:r>
            <a:r>
              <a:rPr lang="en-US" dirty="0" err="1">
                <a:sym typeface="Wingdings" panose="05000000000000000000" pitchFamily="2" charset="2"/>
              </a:rPr>
              <a:t>gói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thứ</a:t>
            </a:r>
            <a:r>
              <a:rPr lang="en-US" dirty="0">
                <a:sym typeface="Wingdings" panose="05000000000000000000" pitchFamily="2" charset="2"/>
              </a:rPr>
              <a:t> 3 </a:t>
            </a:r>
            <a:r>
              <a:rPr lang="en-US" dirty="0" err="1">
                <a:sym typeface="Wingdings" panose="05000000000000000000" pitchFamily="2" charset="2"/>
              </a:rPr>
              <a:t>sẽ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được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đánh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là</a:t>
            </a:r>
            <a:r>
              <a:rPr lang="en-US" dirty="0">
                <a:sym typeface="Wingdings" panose="05000000000000000000" pitchFamily="2" charset="2"/>
              </a:rPr>
              <a:t> 2000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dirty="0">
                <a:sym typeface="Wingdings" panose="05000000000000000000" pitchFamily="2" charset="2"/>
              </a:rPr>
              <a:t>  </a:t>
            </a:r>
            <a:r>
              <a:rPr lang="en-US" dirty="0" err="1">
                <a:sym typeface="Wingdings" panose="05000000000000000000" pitchFamily="2" charset="2"/>
              </a:rPr>
              <a:t>Với</a:t>
            </a:r>
            <a:r>
              <a:rPr lang="en-US" dirty="0">
                <a:sym typeface="Wingdings" panose="05000000000000000000" pitchFamily="2" charset="2"/>
              </a:rPr>
              <a:t> ACK number </a:t>
            </a:r>
            <a:r>
              <a:rPr lang="en-US" dirty="0" err="1">
                <a:sym typeface="Wingdings" panose="05000000000000000000" pitchFamily="2" charset="2"/>
              </a:rPr>
              <a:t>thì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cũng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tương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tự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như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vậy.gói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đầu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được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đánh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là</a:t>
            </a:r>
            <a:r>
              <a:rPr lang="en-US" dirty="0">
                <a:sym typeface="Wingdings" panose="05000000000000000000" pitchFamily="2" charset="2"/>
              </a:rPr>
              <a:t> 100. </a:t>
            </a:r>
            <a:r>
              <a:rPr lang="en-US" dirty="0" err="1">
                <a:sym typeface="Wingdings" panose="05000000000000000000" pitchFamily="2" charset="2"/>
              </a:rPr>
              <a:t>gói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sau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được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đánh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là</a:t>
            </a:r>
            <a:r>
              <a:rPr lang="en-US" dirty="0">
                <a:sym typeface="Wingdings" panose="05000000000000000000" pitchFamily="2" charset="2"/>
              </a:rPr>
              <a:t> 1100 (</a:t>
            </a:r>
            <a:r>
              <a:rPr lang="en-US" dirty="0" err="1">
                <a:sym typeface="Wingdings" panose="05000000000000000000" pitchFamily="2" charset="2"/>
              </a:rPr>
              <a:t>mong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đợi</a:t>
            </a:r>
            <a:r>
              <a:rPr lang="en-US" dirty="0">
                <a:sym typeface="Wingdings" panose="05000000000000000000" pitchFamily="2" charset="2"/>
              </a:rPr>
              <a:t> byte </a:t>
            </a:r>
            <a:r>
              <a:rPr lang="en-US" dirty="0" err="1">
                <a:sym typeface="Wingdings" panose="05000000000000000000" pitchFamily="2" charset="2"/>
              </a:rPr>
              <a:t>thứ</a:t>
            </a:r>
            <a:r>
              <a:rPr lang="en-US" dirty="0">
                <a:sym typeface="Wingdings" panose="05000000000000000000" pitchFamily="2" charset="2"/>
              </a:rPr>
              <a:t> 1100 </a:t>
            </a:r>
            <a:r>
              <a:rPr lang="en-US" dirty="0" err="1">
                <a:sym typeface="Wingdings" panose="05000000000000000000" pitchFamily="2" charset="2"/>
              </a:rPr>
              <a:t>nhân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được</a:t>
            </a:r>
            <a:r>
              <a:rPr lang="en-US" dirty="0">
                <a:sym typeface="Wingdings" panose="05000000000000000000" pitchFamily="2" charset="2"/>
              </a:rPr>
              <a:t>)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b="1" dirty="0">
                <a:sym typeface="Wingdings" panose="05000000000000000000" pitchFamily="2" charset="2"/>
              </a:rPr>
              <a:t>Source port: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b="1" dirty="0">
                <a:sym typeface="Wingdings" panose="05000000000000000000" pitchFamily="2" charset="2"/>
              </a:rPr>
              <a:t>Destination port: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b="1" dirty="0">
                <a:sym typeface="Wingdings" panose="05000000000000000000" pitchFamily="2" charset="2"/>
              </a:rPr>
              <a:t>Data Offset: 4 bits: 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Độ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dài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của</a:t>
            </a:r>
            <a:r>
              <a:rPr lang="en-US" b="0" dirty="0">
                <a:sym typeface="Wingdings" panose="05000000000000000000" pitchFamily="2" charset="2"/>
              </a:rPr>
              <a:t> 32 bit words </a:t>
            </a:r>
            <a:r>
              <a:rPr lang="en-US" b="0" dirty="0" err="1">
                <a:sym typeface="Wingdings" panose="05000000000000000000" pitchFamily="2" charset="2"/>
              </a:rPr>
              <a:t>của</a:t>
            </a:r>
            <a:r>
              <a:rPr lang="en-US" b="0" dirty="0">
                <a:sym typeface="Wingdings" panose="05000000000000000000" pitchFamily="2" charset="2"/>
              </a:rPr>
              <a:t> TCP header. </a:t>
            </a:r>
            <a:r>
              <a:rPr lang="en-US" b="0" dirty="0" err="1">
                <a:sym typeface="Wingdings" panose="05000000000000000000" pitchFamily="2" charset="2"/>
              </a:rPr>
              <a:t>Nó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tính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của</a:t>
            </a:r>
            <a:r>
              <a:rPr lang="en-US" b="0" dirty="0">
                <a:sym typeface="Wingdings" panose="05000000000000000000" pitchFamily="2" charset="2"/>
              </a:rPr>
              <a:t> options. </a:t>
            </a:r>
            <a:r>
              <a:rPr lang="en-US" b="0" dirty="0" err="1">
                <a:sym typeface="Wingdings" panose="05000000000000000000" pitchFamily="2" charset="2"/>
              </a:rPr>
              <a:t>Phần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này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giúp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xác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định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phần</a:t>
            </a:r>
            <a:r>
              <a:rPr lang="en-US" b="0" dirty="0">
                <a:sym typeface="Wingdings" panose="05000000000000000000" pitchFamily="2" charset="2"/>
              </a:rPr>
              <a:t> data </a:t>
            </a:r>
            <a:r>
              <a:rPr lang="en-US" b="0" dirty="0" err="1">
                <a:sym typeface="Wingdings" panose="05000000000000000000" pitchFamily="2" charset="2"/>
              </a:rPr>
              <a:t>được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bắt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đầu</a:t>
            </a:r>
            <a:r>
              <a:rPr lang="en-US" b="0" dirty="0">
                <a:sym typeface="Wingdings" panose="05000000000000000000" pitchFamily="2" charset="2"/>
              </a:rPr>
              <a:t>.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b="1" dirty="0">
                <a:sym typeface="Wingdings" panose="05000000000000000000" pitchFamily="2" charset="2"/>
              </a:rPr>
              <a:t>Checksum: 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Tổng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bù</a:t>
            </a:r>
            <a:r>
              <a:rPr lang="en-US" b="0" dirty="0">
                <a:sym typeface="Wingdings" panose="05000000000000000000" pitchFamily="2" charset="2"/>
              </a:rPr>
              <a:t> 1 </a:t>
            </a:r>
            <a:r>
              <a:rPr lang="en-US" b="0" dirty="0" err="1">
                <a:sym typeface="Wingdings" panose="05000000000000000000" pitchFamily="2" charset="2"/>
              </a:rPr>
              <a:t>theo</a:t>
            </a:r>
            <a:r>
              <a:rPr lang="en-US" b="0" dirty="0">
                <a:sym typeface="Wingdings" panose="05000000000000000000" pitchFamily="2" charset="2"/>
              </a:rPr>
              <a:t> 16 bit </a:t>
            </a:r>
            <a:r>
              <a:rPr lang="en-US" b="0" dirty="0" err="1">
                <a:sym typeface="Wingdings" panose="05000000000000000000" pitchFamily="2" charset="2"/>
              </a:rPr>
              <a:t>của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cács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phần</a:t>
            </a:r>
            <a:r>
              <a:rPr lang="en-US" b="0" dirty="0">
                <a:sym typeface="Wingdings" panose="05000000000000000000" pitchFamily="2" charset="2"/>
              </a:rPr>
              <a:t> header </a:t>
            </a:r>
            <a:r>
              <a:rPr lang="en-US" b="0" dirty="0" err="1">
                <a:sym typeface="Wingdings" panose="05000000000000000000" pitchFamily="2" charset="2"/>
              </a:rPr>
              <a:t>và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phần</a:t>
            </a:r>
            <a:r>
              <a:rPr lang="en-US" b="0" dirty="0">
                <a:sym typeface="Wingdings" panose="05000000000000000000" pitchFamily="2" charset="2"/>
              </a:rPr>
              <a:t> text (</a:t>
            </a:r>
            <a:r>
              <a:rPr lang="en-US" b="0" dirty="0" err="1">
                <a:sym typeface="Wingdings" panose="05000000000000000000" pitchFamily="2" charset="2"/>
              </a:rPr>
              <a:t>cộng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luôn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phần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pesuodo</a:t>
            </a:r>
            <a:r>
              <a:rPr lang="en-US" b="0" dirty="0">
                <a:sym typeface="Wingdings" panose="05000000000000000000" pitchFamily="2" charset="2"/>
              </a:rPr>
              <a:t> header (source/des address)</a:t>
            </a:r>
            <a:endParaRPr lang="en-US" b="1" dirty="0">
              <a:sym typeface="Wingdings" panose="05000000000000000000" pitchFamily="2" charset="2"/>
            </a:endParaRP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b="1" dirty="0">
                <a:sym typeface="Wingdings" panose="05000000000000000000" pitchFamily="2" charset="2"/>
              </a:rPr>
              <a:t>Urgent pointer: </a:t>
            </a:r>
            <a:r>
              <a:rPr lang="en-US" b="0" dirty="0" err="1">
                <a:sym typeface="Wingdings" panose="05000000000000000000" pitchFamily="2" charset="2"/>
              </a:rPr>
              <a:t>nó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sẽ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chứa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giá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trị</a:t>
            </a:r>
            <a:r>
              <a:rPr lang="en-US" b="0" dirty="0">
                <a:sym typeface="Wingdings" panose="05000000000000000000" pitchFamily="2" charset="2"/>
              </a:rPr>
              <a:t> offset </a:t>
            </a:r>
            <a:r>
              <a:rPr lang="en-US" b="0" dirty="0" err="1">
                <a:sym typeface="Wingdings" panose="05000000000000000000" pitchFamily="2" charset="2"/>
              </a:rPr>
              <a:t>tính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từ</a:t>
            </a:r>
            <a:r>
              <a:rPr lang="en-US" b="0" dirty="0">
                <a:sym typeface="Wingdings" panose="05000000000000000000" pitchFamily="2" charset="2"/>
              </a:rPr>
              <a:t> seq number </a:t>
            </a:r>
            <a:r>
              <a:rPr lang="en-US" b="0" dirty="0" err="1">
                <a:sym typeface="Wingdings" panose="05000000000000000000" pitchFamily="2" charset="2"/>
              </a:rPr>
              <a:t>để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giúp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trỏ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đến</a:t>
            </a:r>
            <a:r>
              <a:rPr lang="en-US" b="0" dirty="0">
                <a:sym typeface="Wingdings" panose="05000000000000000000" pitchFamily="2" charset="2"/>
              </a:rPr>
              <a:t> bytes data </a:t>
            </a:r>
            <a:r>
              <a:rPr lang="en-US" b="0" dirty="0" err="1">
                <a:sym typeface="Wingdings" panose="05000000000000000000" pitchFamily="2" charset="2"/>
              </a:rPr>
              <a:t>có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tính</a:t>
            </a:r>
            <a:r>
              <a:rPr lang="en-US" b="0" dirty="0">
                <a:sym typeface="Wingdings" panose="05000000000000000000" pitchFamily="2" charset="2"/>
              </a:rPr>
              <a:t> urgent (field </a:t>
            </a:r>
            <a:r>
              <a:rPr lang="en-US" b="0" dirty="0" err="1">
                <a:sym typeface="Wingdings" panose="05000000000000000000" pitchFamily="2" charset="2"/>
              </a:rPr>
              <a:t>này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được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sử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dụng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khi</a:t>
            </a:r>
            <a:r>
              <a:rPr lang="en-US" b="0" dirty="0">
                <a:sym typeface="Wingdings" panose="05000000000000000000" pitchFamily="2" charset="2"/>
              </a:rPr>
              <a:t> bit URG </a:t>
            </a:r>
            <a:r>
              <a:rPr lang="en-US" b="0" dirty="0" err="1">
                <a:sym typeface="Wingdings" panose="05000000000000000000" pitchFamily="2" charset="2"/>
              </a:rPr>
              <a:t>được</a:t>
            </a:r>
            <a:r>
              <a:rPr lang="en-US" b="0" dirty="0">
                <a:sym typeface="Wingdings" panose="05000000000000000000" pitchFamily="2" charset="2"/>
              </a:rPr>
              <a:t> set, </a:t>
            </a:r>
            <a:r>
              <a:rPr lang="en-US" b="0" dirty="0" err="1">
                <a:sym typeface="Wingdings" panose="05000000000000000000" pitchFamily="2" charset="2"/>
              </a:rPr>
              <a:t>bật</a:t>
            </a:r>
            <a:r>
              <a:rPr lang="en-US" b="0" dirty="0">
                <a:sym typeface="Wingdings" panose="05000000000000000000" pitchFamily="2" charset="2"/>
              </a:rPr>
              <a:t>).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b="0" dirty="0">
                <a:sym typeface="Wingdings" panose="05000000000000000000" pitchFamily="2" charset="2"/>
              </a:rPr>
              <a:t>TCP Option: </a:t>
            </a:r>
            <a:r>
              <a:rPr lang="en-US" b="1" dirty="0">
                <a:sym typeface="Wingdings" panose="05000000000000000000" pitchFamily="2" charset="2"/>
              </a:rPr>
              <a:t>(</a:t>
            </a:r>
            <a:r>
              <a:rPr lang="en-US" b="1" dirty="0" err="1">
                <a:sym typeface="Wingdings" panose="05000000000000000000" pitchFamily="2" charset="2"/>
              </a:rPr>
              <a:t>thường</a:t>
            </a:r>
            <a:r>
              <a:rPr lang="en-US" b="1" dirty="0">
                <a:sym typeface="Wingdings" panose="05000000000000000000" pitchFamily="2" charset="2"/>
              </a:rPr>
              <a:t> </a:t>
            </a:r>
            <a:r>
              <a:rPr lang="en-US" b="1" dirty="0" err="1">
                <a:sym typeface="Wingdings" panose="05000000000000000000" pitchFamily="2" charset="2"/>
              </a:rPr>
              <a:t>trong</a:t>
            </a:r>
            <a:r>
              <a:rPr lang="en-US" b="1" dirty="0">
                <a:sym typeface="Wingdings" panose="05000000000000000000" pitchFamily="2" charset="2"/>
              </a:rPr>
              <a:t> </a:t>
            </a:r>
            <a:r>
              <a:rPr lang="en-US" b="1" dirty="0" err="1">
                <a:sym typeface="Wingdings" panose="05000000000000000000" pitchFamily="2" charset="2"/>
              </a:rPr>
              <a:t>các</a:t>
            </a:r>
            <a:r>
              <a:rPr lang="en-US" b="1" dirty="0">
                <a:sym typeface="Wingdings" panose="05000000000000000000" pitchFamily="2" charset="2"/>
              </a:rPr>
              <a:t> </a:t>
            </a:r>
            <a:r>
              <a:rPr lang="en-US" b="1" dirty="0" err="1">
                <a:sym typeface="Wingdings" panose="05000000000000000000" pitchFamily="2" charset="2"/>
              </a:rPr>
              <a:t>gói</a:t>
            </a:r>
            <a:r>
              <a:rPr lang="en-US" b="1" dirty="0">
                <a:sym typeface="Wingdings" panose="05000000000000000000" pitchFamily="2" charset="2"/>
              </a:rPr>
              <a:t> SYN</a:t>
            </a:r>
            <a:r>
              <a:rPr lang="en-US" b="0" dirty="0">
                <a:sym typeface="Wingdings" panose="05000000000000000000" pitchFamily="2" charset="2"/>
              </a:rPr>
              <a:t>): </a:t>
            </a:r>
            <a:r>
              <a:rPr lang="en-US" b="0" dirty="0" err="1">
                <a:sym typeface="Wingdings" panose="05000000000000000000" pitchFamily="2" charset="2"/>
              </a:rPr>
              <a:t>Nó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sẽ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chưa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1" dirty="0">
                <a:sym typeface="Wingdings" panose="05000000000000000000" pitchFamily="2" charset="2"/>
              </a:rPr>
              <a:t>MSS option</a:t>
            </a:r>
            <a:r>
              <a:rPr lang="en-US" b="0" dirty="0">
                <a:sym typeface="Wingdings" panose="05000000000000000000" pitchFamily="2" charset="2"/>
              </a:rPr>
              <a:t>, </a:t>
            </a:r>
            <a:r>
              <a:rPr lang="en-US" b="1" dirty="0">
                <a:sym typeface="Wingdings" panose="05000000000000000000" pitchFamily="2" charset="2"/>
              </a:rPr>
              <a:t>Window scale option </a:t>
            </a:r>
            <a:r>
              <a:rPr lang="en-US" b="0" dirty="0">
                <a:sym typeface="Wingdings" panose="05000000000000000000" pitchFamily="2" charset="2"/>
              </a:rPr>
              <a:t>(</a:t>
            </a:r>
            <a:r>
              <a:rPr lang="en-US" b="0" dirty="0" err="1">
                <a:sym typeface="Wingdings" panose="05000000000000000000" pitchFamily="2" charset="2"/>
              </a:rPr>
              <a:t>tỉ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lệ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mở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rộng</a:t>
            </a:r>
            <a:r>
              <a:rPr lang="en-US" b="0" dirty="0">
                <a:sym typeface="Wingdings" panose="05000000000000000000" pitchFamily="2" charset="2"/>
              </a:rPr>
              <a:t> window </a:t>
            </a:r>
            <a:r>
              <a:rPr lang="en-US" b="0" dirty="0" err="1">
                <a:sym typeface="Wingdings" panose="05000000000000000000" pitchFamily="2" charset="2"/>
              </a:rPr>
              <a:t>để</a:t>
            </a:r>
            <a:r>
              <a:rPr lang="en-US" b="0" dirty="0">
                <a:sym typeface="Wingdings" panose="05000000000000000000" pitchFamily="2" charset="2"/>
              </a:rPr>
              <a:t> tang throughput  </a:t>
            </a:r>
            <a:r>
              <a:rPr lang="en-US" b="0" dirty="0" err="1">
                <a:sym typeface="Wingdings" panose="05000000000000000000" pitchFamily="2" charset="2"/>
              </a:rPr>
              <a:t>ví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dụ</a:t>
            </a:r>
            <a:r>
              <a:rPr lang="en-US" b="0" dirty="0">
                <a:sym typeface="Wingdings" panose="05000000000000000000" pitchFamily="2" charset="2"/>
              </a:rPr>
              <a:t> 2^16 * 2^14 (</a:t>
            </a:r>
            <a:r>
              <a:rPr lang="en-US" b="0" dirty="0" err="1">
                <a:sym typeface="Wingdings" panose="05000000000000000000" pitchFamily="2" charset="2"/>
              </a:rPr>
              <a:t>mở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rộng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lên</a:t>
            </a:r>
            <a:r>
              <a:rPr lang="en-US" b="0" dirty="0">
                <a:sym typeface="Wingdings" panose="05000000000000000000" pitchFamily="2" charset="2"/>
              </a:rPr>
              <a:t> vs 14 bit)),</a:t>
            </a:r>
            <a:r>
              <a:rPr lang="en-US" b="1" dirty="0">
                <a:sym typeface="Wingdings" panose="05000000000000000000" pitchFamily="2" charset="2"/>
              </a:rPr>
              <a:t>Timestamp option</a:t>
            </a:r>
          </a:p>
          <a:p>
            <a:pPr marL="0" indent="0">
              <a:buFont typeface="Wingdings" panose="05000000000000000000" pitchFamily="2" charset="2"/>
              <a:buNone/>
            </a:pPr>
            <a:endParaRPr lang="en-US" b="0" dirty="0">
              <a:sym typeface="Wingdings" panose="05000000000000000000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9DD5D2-3395-43AA-B13B-6C8E58FD27C4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0171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Wingdings" panose="05000000000000000000" pitchFamily="2" charset="2"/>
              <a:buNone/>
            </a:pPr>
            <a:r>
              <a:rPr lang="en-US" b="1" dirty="0">
                <a:sym typeface="Wingdings" panose="05000000000000000000" pitchFamily="2" charset="2"/>
              </a:rPr>
              <a:t>Reliable Data transfer</a:t>
            </a:r>
            <a:r>
              <a:rPr lang="en-US" b="0" dirty="0">
                <a:sym typeface="Wingdings" panose="05000000000000000000" pitchFamily="2" charset="2"/>
              </a:rPr>
              <a:t>: </a:t>
            </a:r>
            <a:r>
              <a:rPr lang="en-US" b="0" dirty="0" err="1">
                <a:sym typeface="Wingdings" panose="05000000000000000000" pitchFamily="2" charset="2"/>
              </a:rPr>
              <a:t>đảm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bảo</a:t>
            </a:r>
            <a:r>
              <a:rPr lang="en-US" b="0" dirty="0">
                <a:sym typeface="Wingdings" panose="05000000000000000000" pitchFamily="2" charset="2"/>
              </a:rPr>
              <a:t> data ko </a:t>
            </a:r>
            <a:r>
              <a:rPr lang="en-US" b="0" dirty="0" err="1">
                <a:sym typeface="Wingdings" panose="05000000000000000000" pitchFamily="2" charset="2"/>
              </a:rPr>
              <a:t>bị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lỗi</a:t>
            </a:r>
            <a:r>
              <a:rPr lang="en-US" b="0" dirty="0">
                <a:sym typeface="Wingdings" panose="05000000000000000000" pitchFamily="2" charset="2"/>
              </a:rPr>
              <a:t>, </a:t>
            </a:r>
            <a:r>
              <a:rPr lang="en-US" b="0" dirty="0" err="1">
                <a:sym typeface="Wingdings" panose="05000000000000000000" pitchFamily="2" charset="2"/>
              </a:rPr>
              <a:t>đúng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địa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chỉ</a:t>
            </a:r>
            <a:r>
              <a:rPr lang="en-US" b="0" dirty="0">
                <a:sym typeface="Wingdings" panose="05000000000000000000" pitchFamily="2" charset="2"/>
              </a:rPr>
              <a:t>  </a:t>
            </a:r>
            <a:r>
              <a:rPr lang="en-US" b="0" dirty="0" err="1">
                <a:sym typeface="Wingdings" panose="05000000000000000000" pitchFamily="2" charset="2"/>
              </a:rPr>
              <a:t>sử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dụng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cơ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chế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xác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thực</a:t>
            </a:r>
            <a:r>
              <a:rPr lang="en-US" b="0" dirty="0">
                <a:sym typeface="Wingdings" panose="05000000000000000000" pitchFamily="2" charset="2"/>
              </a:rPr>
              <a:t> ack + timer + </a:t>
            </a:r>
            <a:r>
              <a:rPr lang="en-US" b="0" dirty="0" err="1">
                <a:sym typeface="Wingdings" panose="05000000000000000000" pitchFamily="2" charset="2"/>
              </a:rPr>
              <a:t>seqnum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để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xác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định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gói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có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bị</a:t>
            </a:r>
            <a:r>
              <a:rPr lang="en-US" b="0" dirty="0">
                <a:sym typeface="Wingdings" panose="05000000000000000000" pitchFamily="2" charset="2"/>
              </a:rPr>
              <a:t> drop hay ko, </a:t>
            </a:r>
            <a:r>
              <a:rPr lang="en-US" b="0" dirty="0" err="1">
                <a:sym typeface="Wingdings" panose="05000000000000000000" pitchFamily="2" charset="2"/>
              </a:rPr>
              <a:t>có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đúng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thứ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tự</a:t>
            </a:r>
            <a:r>
              <a:rPr lang="en-US" b="0" dirty="0">
                <a:sym typeface="Wingdings" panose="05000000000000000000" pitchFamily="2" charset="2"/>
              </a:rPr>
              <a:t> hay ko?, </a:t>
            </a:r>
            <a:r>
              <a:rPr lang="en-US" b="1" dirty="0">
                <a:sym typeface="Wingdings" panose="05000000000000000000" pitchFamily="2" charset="2"/>
              </a:rPr>
              <a:t>echo </a:t>
            </a:r>
            <a:r>
              <a:rPr lang="en-US" b="1" dirty="0" err="1">
                <a:sym typeface="Wingdings" panose="05000000000000000000" pitchFamily="2" charset="2"/>
              </a:rPr>
              <a:t>dữ</a:t>
            </a:r>
            <a:r>
              <a:rPr lang="en-US" b="1" dirty="0">
                <a:sym typeface="Wingdings" panose="05000000000000000000" pitchFamily="2" charset="2"/>
              </a:rPr>
              <a:t> </a:t>
            </a:r>
            <a:r>
              <a:rPr lang="en-US" b="1" dirty="0" err="1">
                <a:sym typeface="Wingdings" panose="05000000000000000000" pitchFamily="2" charset="2"/>
              </a:rPr>
              <a:t>liệu</a:t>
            </a:r>
            <a:r>
              <a:rPr lang="en-US" b="1" dirty="0">
                <a:sym typeface="Wingdings" panose="05000000000000000000" pitchFamily="2" charset="2"/>
              </a:rPr>
              <a:t> </a:t>
            </a:r>
            <a:r>
              <a:rPr lang="en-US" b="1" dirty="0" err="1">
                <a:sym typeface="Wingdings" panose="05000000000000000000" pitchFamily="2" charset="2"/>
              </a:rPr>
              <a:t>lại</a:t>
            </a:r>
            <a:endParaRPr lang="en-US" b="1" dirty="0">
              <a:sym typeface="Wingdings" panose="05000000000000000000" pitchFamily="2" charset="2"/>
            </a:endParaRPr>
          </a:p>
          <a:p>
            <a:pPr marL="0" indent="0">
              <a:buFont typeface="Wingdings" panose="05000000000000000000" pitchFamily="2" charset="2"/>
              <a:buNone/>
            </a:pPr>
            <a:endParaRPr lang="en-US" b="0" dirty="0">
              <a:sym typeface="Wingdings" panose="05000000000000000000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9DD5D2-3395-43AA-B13B-6C8E58FD27C4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14567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Wingdings" panose="05000000000000000000" pitchFamily="2" charset="2"/>
              <a:buNone/>
            </a:pPr>
            <a:r>
              <a:rPr lang="en-US" b="0" dirty="0">
                <a:sym typeface="Wingdings" panose="05000000000000000000" pitchFamily="2" charset="2"/>
              </a:rPr>
              <a:t>Reliable Data transfer: </a:t>
            </a:r>
            <a:r>
              <a:rPr lang="en-US" b="0" dirty="0" err="1">
                <a:sym typeface="Wingdings" panose="05000000000000000000" pitchFamily="2" charset="2"/>
              </a:rPr>
              <a:t>đảm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bảo</a:t>
            </a:r>
            <a:r>
              <a:rPr lang="en-US" b="0" dirty="0">
                <a:sym typeface="Wingdings" panose="05000000000000000000" pitchFamily="2" charset="2"/>
              </a:rPr>
              <a:t> data ko </a:t>
            </a:r>
            <a:r>
              <a:rPr lang="en-US" b="0" dirty="0" err="1">
                <a:sym typeface="Wingdings" panose="05000000000000000000" pitchFamily="2" charset="2"/>
              </a:rPr>
              <a:t>bị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lỗi</a:t>
            </a:r>
            <a:r>
              <a:rPr lang="en-US" b="0" dirty="0">
                <a:sym typeface="Wingdings" panose="05000000000000000000" pitchFamily="2" charset="2"/>
              </a:rPr>
              <a:t>, </a:t>
            </a:r>
            <a:r>
              <a:rPr lang="en-US" b="0" dirty="0" err="1">
                <a:sym typeface="Wingdings" panose="05000000000000000000" pitchFamily="2" charset="2"/>
              </a:rPr>
              <a:t>đúng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địa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chỉ</a:t>
            </a:r>
            <a:r>
              <a:rPr lang="en-US" b="0" dirty="0">
                <a:sym typeface="Wingdings" panose="05000000000000000000" pitchFamily="2" charset="2"/>
              </a:rPr>
              <a:t>  </a:t>
            </a:r>
            <a:r>
              <a:rPr lang="en-US" b="0" dirty="0" err="1">
                <a:sym typeface="Wingdings" panose="05000000000000000000" pitchFamily="2" charset="2"/>
              </a:rPr>
              <a:t>sử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dụng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cơ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chế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xác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thực</a:t>
            </a:r>
            <a:r>
              <a:rPr lang="en-US" b="0" dirty="0">
                <a:sym typeface="Wingdings" panose="05000000000000000000" pitchFamily="2" charset="2"/>
              </a:rPr>
              <a:t> ack</a:t>
            </a:r>
          </a:p>
          <a:p>
            <a:pPr marL="0" indent="0">
              <a:buFont typeface="Wingdings" panose="05000000000000000000" pitchFamily="2" charset="2"/>
              <a:buNone/>
            </a:pPr>
            <a:endParaRPr lang="en-US" b="0" dirty="0">
              <a:sym typeface="Wingdings" panose="05000000000000000000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9DD5D2-3395-43AA-B13B-6C8E58FD27C4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229531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Wingdings" panose="05000000000000000000" pitchFamily="2" charset="2"/>
              <a:buNone/>
            </a:pPr>
            <a:r>
              <a:rPr lang="en-US" b="0" dirty="0" err="1">
                <a:sym typeface="Wingdings" panose="05000000000000000000" pitchFamily="2" charset="2"/>
              </a:rPr>
              <a:t>Ví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dụ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trên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chỉ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là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đơn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giản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thể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hiện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cách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hoạt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động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của</a:t>
            </a:r>
            <a:r>
              <a:rPr lang="en-US" b="0" dirty="0">
                <a:sym typeface="Wingdings" panose="05000000000000000000" pitchFamily="2" charset="2"/>
              </a:rPr>
              <a:t> Sliding window. </a:t>
            </a:r>
            <a:r>
              <a:rPr lang="en-US" b="0" dirty="0" err="1">
                <a:sym typeface="Wingdings" panose="05000000000000000000" pitchFamily="2" charset="2"/>
              </a:rPr>
              <a:t>Nhưng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chưa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thể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hiện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đc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các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vấn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đề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phức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tạp</a:t>
            </a:r>
            <a:r>
              <a:rPr lang="en-US" b="0" dirty="0">
                <a:sym typeface="Wingdings" panose="05000000000000000000" pitchFamily="2" charset="2"/>
              </a:rPr>
              <a:t>:</a:t>
            </a:r>
          </a:p>
          <a:p>
            <a:pPr marL="171450" indent="-171450">
              <a:buFontTx/>
              <a:buChar char="-"/>
            </a:pPr>
            <a:r>
              <a:rPr lang="en-US" b="0" dirty="0" err="1">
                <a:sym typeface="Wingdings" panose="05000000000000000000" pitchFamily="2" charset="2"/>
              </a:rPr>
              <a:t>Sự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truyên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nhiều</a:t>
            </a:r>
            <a:r>
              <a:rPr lang="en-US" b="0" dirty="0">
                <a:sym typeface="Wingdings" panose="05000000000000000000" pitchFamily="2" charset="2"/>
              </a:rPr>
              <a:t> segment (ko </a:t>
            </a:r>
            <a:r>
              <a:rPr lang="en-US" b="0" dirty="0" err="1">
                <a:sym typeface="Wingdings" panose="05000000000000000000" pitchFamily="2" charset="2"/>
              </a:rPr>
              <a:t>chờ</a:t>
            </a:r>
            <a:r>
              <a:rPr lang="en-US" b="0" dirty="0">
                <a:sym typeface="Wingdings" panose="05000000000000000000" pitchFamily="2" charset="2"/>
              </a:rPr>
              <a:t> ACK)</a:t>
            </a:r>
          </a:p>
          <a:p>
            <a:pPr marL="171450" indent="-171450">
              <a:buFontTx/>
              <a:buChar char="-"/>
            </a:pPr>
            <a:r>
              <a:rPr lang="en-US" b="0" dirty="0">
                <a:sym typeface="Wingdings" panose="05000000000000000000" pitchFamily="2" charset="2"/>
              </a:rPr>
              <a:t>Loss transmission (</a:t>
            </a:r>
            <a:r>
              <a:rPr lang="en-US" b="0" dirty="0" err="1">
                <a:sym typeface="Wingdings" panose="05000000000000000000" pitchFamily="2" charset="2"/>
              </a:rPr>
              <a:t>lỗi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mất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gói</a:t>
            </a:r>
            <a:r>
              <a:rPr lang="en-US" b="0" dirty="0">
                <a:sym typeface="Wingdings" panose="05000000000000000000" pitchFamily="2" charset="2"/>
              </a:rPr>
              <a:t>)</a:t>
            </a:r>
          </a:p>
          <a:p>
            <a:pPr marL="171450" indent="-171450">
              <a:buFontTx/>
              <a:buChar char="-"/>
            </a:pPr>
            <a:r>
              <a:rPr lang="en-US" b="0" dirty="0" err="1">
                <a:sym typeface="Wingdings" panose="05000000000000000000" pitchFamily="2" charset="2"/>
              </a:rPr>
              <a:t>Sự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thay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đổi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kích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thước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cửa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sổ</a:t>
            </a:r>
            <a:r>
              <a:rPr lang="en-US" b="0" dirty="0">
                <a:sym typeface="Wingdings" panose="05000000000000000000" pitchFamily="2" charset="2"/>
              </a:rPr>
              <a:t> do flow control</a:t>
            </a:r>
          </a:p>
          <a:p>
            <a:pPr marL="171450" indent="-171450">
              <a:buFontTx/>
              <a:buChar char="-"/>
            </a:pPr>
            <a:r>
              <a:rPr lang="en-US" b="0" dirty="0" err="1">
                <a:sym typeface="Wingdings" panose="05000000000000000000" pitchFamily="2" charset="2"/>
              </a:rPr>
              <a:t>Sự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thay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đổi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kích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thước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cửa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sổ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để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điều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chỉnh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tỉ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lệ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gửi</a:t>
            </a:r>
            <a:r>
              <a:rPr lang="en-US" b="0" dirty="0">
                <a:sym typeface="Wingdings" panose="05000000000000000000" pitchFamily="2" charset="2"/>
              </a:rPr>
              <a:t> do congestion control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9DD5D2-3395-43AA-B13B-6C8E58FD27C4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1305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="1" dirty="0"/>
              <a:t>FILE POINTER </a:t>
            </a:r>
            <a:r>
              <a:rPr lang="en-US" dirty="0"/>
              <a:t>represent file -&gt; refer to file:</a:t>
            </a:r>
          </a:p>
          <a:p>
            <a:pPr marL="0" indent="0">
              <a:buFontTx/>
              <a:buNone/>
            </a:pPr>
            <a:r>
              <a:rPr lang="en-US" dirty="0"/>
              <a:t>		   </a:t>
            </a:r>
            <a:r>
              <a:rPr lang="en-US" dirty="0">
                <a:sym typeface="Wingdings" panose="05000000000000000000" pitchFamily="2" charset="2"/>
              </a:rPr>
              <a:t> use in C lib function: </a:t>
            </a:r>
            <a:r>
              <a:rPr lang="en-US" dirty="0" err="1">
                <a:sym typeface="Wingdings" panose="05000000000000000000" pitchFamily="2" charset="2"/>
              </a:rPr>
              <a:t>fread</a:t>
            </a:r>
            <a:r>
              <a:rPr lang="en-US" dirty="0">
                <a:sym typeface="Wingdings" panose="05000000000000000000" pitchFamily="2" charset="2"/>
              </a:rPr>
              <a:t>, </a:t>
            </a:r>
            <a:r>
              <a:rPr lang="en-US" dirty="0" err="1">
                <a:sym typeface="Wingdings" panose="05000000000000000000" pitchFamily="2" charset="2"/>
              </a:rPr>
              <a:t>fwrite</a:t>
            </a:r>
            <a:r>
              <a:rPr lang="en-US" dirty="0">
                <a:sym typeface="Wingdings" panose="05000000000000000000" pitchFamily="2" charset="2"/>
              </a:rPr>
              <a:t>, </a:t>
            </a:r>
            <a:r>
              <a:rPr lang="en-US" dirty="0" err="1">
                <a:sym typeface="Wingdings" panose="05000000000000000000" pitchFamily="2" charset="2"/>
              </a:rPr>
              <a:t>fprint</a:t>
            </a:r>
            <a:r>
              <a:rPr lang="en-US" dirty="0">
                <a:sym typeface="Wingdings" panose="05000000000000000000" pitchFamily="2" charset="2"/>
              </a:rPr>
              <a:t>, </a:t>
            </a:r>
            <a:r>
              <a:rPr lang="en-US" dirty="0" err="1">
                <a:sym typeface="Wingdings" panose="05000000000000000000" pitchFamily="2" charset="2"/>
              </a:rPr>
              <a:t>fcanf</a:t>
            </a:r>
            <a:r>
              <a:rPr lang="en-US" dirty="0">
                <a:sym typeface="Wingdings" panose="05000000000000000000" pitchFamily="2" charset="2"/>
              </a:rPr>
              <a:t>,…</a:t>
            </a:r>
          </a:p>
          <a:p>
            <a:pPr marL="171450" indent="-171450">
              <a:buFontTx/>
              <a:buChar char="-"/>
            </a:pPr>
            <a:r>
              <a:rPr lang="en-US" b="1" dirty="0">
                <a:sym typeface="Wingdings" panose="05000000000000000000" pitchFamily="2" charset="2"/>
              </a:rPr>
              <a:t>File descriptor </a:t>
            </a:r>
            <a:r>
              <a:rPr lang="en-US" dirty="0">
                <a:sym typeface="Wingdings" panose="05000000000000000000" pitchFamily="2" charset="2"/>
              </a:rPr>
              <a:t>is low-level integer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refer to opened file</a:t>
            </a:r>
          </a:p>
          <a:p>
            <a:pPr marL="0" indent="0">
              <a:buFontTx/>
              <a:buNone/>
            </a:pPr>
            <a:r>
              <a:rPr lang="en-US" dirty="0">
                <a:sym typeface="Wingdings" panose="05000000000000000000" pitchFamily="2" charset="2"/>
              </a:rPr>
              <a:t>                                                           Use for Unix system call read(), write()</a:t>
            </a:r>
          </a:p>
          <a:p>
            <a:pPr marL="0" indent="0">
              <a:buFontTx/>
              <a:buNone/>
            </a:pPr>
            <a:r>
              <a:rPr lang="en-US" dirty="0">
                <a:sym typeface="Wingdings" panose="05000000000000000000" pitchFamily="2" charset="2"/>
              </a:rPr>
              <a:t>-  </a:t>
            </a:r>
            <a:r>
              <a:rPr lang="en-US" dirty="0" err="1">
                <a:sym typeface="Wingdings" panose="05000000000000000000" pitchFamily="2" charset="2"/>
              </a:rPr>
              <a:t>Socketlà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cánh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cửa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giúp</a:t>
            </a:r>
            <a:r>
              <a:rPr lang="en-US" dirty="0">
                <a:sym typeface="Wingdings" panose="05000000000000000000" pitchFamily="2" charset="2"/>
              </a:rPr>
              <a:t> process </a:t>
            </a:r>
            <a:r>
              <a:rPr lang="en-US" dirty="0" err="1">
                <a:sym typeface="Wingdings" panose="05000000000000000000" pitchFamily="2" charset="2"/>
              </a:rPr>
              <a:t>trên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các</a:t>
            </a:r>
            <a:r>
              <a:rPr lang="en-US" dirty="0">
                <a:sym typeface="Wingdings" panose="05000000000000000000" pitchFamily="2" charset="2"/>
              </a:rPr>
              <a:t> host </a:t>
            </a:r>
            <a:r>
              <a:rPr lang="en-US" dirty="0" err="1">
                <a:sym typeface="Wingdings" panose="05000000000000000000" pitchFamily="2" charset="2"/>
              </a:rPr>
              <a:t>có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thể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giao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tiếp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với</a:t>
            </a:r>
            <a:r>
              <a:rPr lang="en-US" dirty="0">
                <a:sym typeface="Wingdings" panose="05000000000000000000" pitchFamily="2" charset="2"/>
              </a:rPr>
              <a:t> process </a:t>
            </a:r>
            <a:r>
              <a:rPr lang="en-US" dirty="0" err="1">
                <a:sym typeface="Wingdings" panose="05000000000000000000" pitchFamily="2" charset="2"/>
              </a:rPr>
              <a:t>trên</a:t>
            </a:r>
            <a:r>
              <a:rPr lang="en-US" dirty="0">
                <a:sym typeface="Wingdings" panose="05000000000000000000" pitchFamily="2" charset="2"/>
              </a:rPr>
              <a:t> host </a:t>
            </a:r>
            <a:r>
              <a:rPr lang="en-US" dirty="0" err="1">
                <a:sym typeface="Wingdings" panose="05000000000000000000" pitchFamily="2" charset="2"/>
              </a:rPr>
              <a:t>còn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lại</a:t>
            </a:r>
            <a:r>
              <a:rPr lang="en-US" dirty="0">
                <a:sym typeface="Wingdings" panose="05000000000000000000" pitchFamily="2" charset="2"/>
              </a:rPr>
              <a:t> . </a:t>
            </a:r>
            <a:r>
              <a:rPr lang="en-US" dirty="0" err="1">
                <a:sym typeface="Wingdings" panose="05000000000000000000" pitchFamily="2" charset="2"/>
              </a:rPr>
              <a:t>Nó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là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lớp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giao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tiếp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giữa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lớp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ứng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dụng</a:t>
            </a:r>
            <a:r>
              <a:rPr lang="en-US" dirty="0">
                <a:sym typeface="Wingdings" panose="05000000000000000000" pitchFamily="2" charset="2"/>
              </a:rPr>
              <a:t> do </a:t>
            </a:r>
            <a:r>
              <a:rPr lang="en-US" dirty="0" err="1">
                <a:sym typeface="Wingdings" panose="05000000000000000000" pitchFamily="2" charset="2"/>
              </a:rPr>
              <a:t>người</a:t>
            </a:r>
            <a:r>
              <a:rPr lang="en-US" dirty="0">
                <a:sym typeface="Wingdings" panose="05000000000000000000" pitchFamily="2" charset="2"/>
              </a:rPr>
              <a:t> dung </a:t>
            </a:r>
            <a:r>
              <a:rPr lang="en-US" dirty="0" err="1">
                <a:sym typeface="Wingdings" panose="05000000000000000000" pitchFamily="2" charset="2"/>
              </a:rPr>
              <a:t>vận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hành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và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phát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triển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với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các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lớp</a:t>
            </a:r>
            <a:r>
              <a:rPr lang="en-US" dirty="0">
                <a:sym typeface="Wingdings" panose="05000000000000000000" pitchFamily="2" charset="2"/>
              </a:rPr>
              <a:t> protocol stack </a:t>
            </a:r>
            <a:r>
              <a:rPr lang="en-US" dirty="0" err="1">
                <a:sym typeface="Wingdings" panose="05000000000000000000" pitchFamily="2" charset="2"/>
              </a:rPr>
              <a:t>được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quản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lý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bởi</a:t>
            </a:r>
            <a:r>
              <a:rPr lang="en-US" dirty="0">
                <a:sym typeface="Wingdings" panose="05000000000000000000" pitchFamily="2" charset="2"/>
              </a:rPr>
              <a:t> OS.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9DD5D2-3395-43AA-B13B-6C8E58FD27C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07685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b="1" dirty="0">
                <a:sym typeface="Wingdings" panose="05000000000000000000" pitchFamily="2" charset="2"/>
              </a:rPr>
              <a:t>- </a:t>
            </a:r>
            <a:r>
              <a:rPr lang="en-US" b="1" dirty="0" err="1">
                <a:sym typeface="Wingdings" panose="05000000000000000000" pitchFamily="2" charset="2"/>
              </a:rPr>
              <a:t>Về</a:t>
            </a:r>
            <a:r>
              <a:rPr lang="en-US" b="1" dirty="0">
                <a:sym typeface="Wingdings" panose="05000000000000000000" pitchFamily="2" charset="2"/>
              </a:rPr>
              <a:t> 1 </a:t>
            </a:r>
            <a:r>
              <a:rPr lang="en-US" b="1" dirty="0" err="1">
                <a:sym typeface="Wingdings" panose="05000000000000000000" pitchFamily="2" charset="2"/>
              </a:rPr>
              <a:t>góc</a:t>
            </a:r>
            <a:r>
              <a:rPr lang="en-US" b="1" dirty="0">
                <a:sym typeface="Wingdings" panose="05000000000000000000" pitchFamily="2" charset="2"/>
              </a:rPr>
              <a:t> </a:t>
            </a:r>
            <a:r>
              <a:rPr lang="en-US" b="1" dirty="0" err="1">
                <a:sym typeface="Wingdings" panose="05000000000000000000" pitchFamily="2" charset="2"/>
              </a:rPr>
              <a:t>nhìn</a:t>
            </a:r>
            <a:r>
              <a:rPr lang="en-US" b="1" dirty="0">
                <a:sym typeface="Wingdings" panose="05000000000000000000" pitchFamily="2" charset="2"/>
              </a:rPr>
              <a:t>, </a:t>
            </a:r>
            <a:r>
              <a:rPr lang="en-US" b="0" dirty="0">
                <a:sym typeface="Wingdings" panose="05000000000000000000" pitchFamily="2" charset="2"/>
              </a:rPr>
              <a:t>client </a:t>
            </a:r>
            <a:r>
              <a:rPr lang="en-US" b="0" dirty="0" err="1">
                <a:sym typeface="Wingdings" panose="05000000000000000000" pitchFamily="2" charset="2"/>
              </a:rPr>
              <a:t>sẽ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thông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báo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cho</a:t>
            </a:r>
            <a:r>
              <a:rPr lang="en-US" b="0" dirty="0">
                <a:sym typeface="Wingdings" panose="05000000000000000000" pitchFamily="2" charset="2"/>
              </a:rPr>
              <a:t> server </a:t>
            </a:r>
            <a:r>
              <a:rPr lang="en-US" b="0" dirty="0" err="1">
                <a:sym typeface="Wingdings" panose="05000000000000000000" pitchFamily="2" charset="2"/>
              </a:rPr>
              <a:t>biết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về</a:t>
            </a:r>
            <a:r>
              <a:rPr lang="en-US" b="0" dirty="0">
                <a:sym typeface="Wingdings" panose="05000000000000000000" pitchFamily="2" charset="2"/>
              </a:rPr>
              <a:t> receive window </a:t>
            </a:r>
            <a:r>
              <a:rPr lang="en-US" b="0" dirty="0" err="1">
                <a:sym typeface="Wingdings" panose="05000000000000000000" pitchFamily="2" charset="2"/>
              </a:rPr>
              <a:t>của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nó</a:t>
            </a:r>
            <a:r>
              <a:rPr lang="en-US" b="0" dirty="0">
                <a:sym typeface="Wingdings" panose="05000000000000000000" pitchFamily="2" charset="2"/>
              </a:rPr>
              <a:t> (</a:t>
            </a:r>
            <a:r>
              <a:rPr lang="en-US" b="0" dirty="0" err="1">
                <a:sym typeface="Wingdings" panose="05000000000000000000" pitchFamily="2" charset="2"/>
              </a:rPr>
              <a:t>có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nghĩa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là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số</a:t>
            </a:r>
            <a:r>
              <a:rPr lang="en-US" b="0" dirty="0">
                <a:sym typeface="Wingdings" panose="05000000000000000000" pitchFamily="2" charset="2"/>
              </a:rPr>
              <a:t> byte </a:t>
            </a:r>
            <a:r>
              <a:rPr lang="en-US" b="0" dirty="0" err="1">
                <a:sym typeface="Wingdings" panose="05000000000000000000" pitchFamily="2" charset="2"/>
              </a:rPr>
              <a:t>nó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có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thể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sẵn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sàng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nhận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được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trong</a:t>
            </a:r>
            <a:r>
              <a:rPr lang="en-US" b="0" dirty="0">
                <a:sym typeface="Wingdings" panose="05000000000000000000" pitchFamily="2" charset="2"/>
              </a:rPr>
              <a:t> 1 </a:t>
            </a:r>
            <a:r>
              <a:rPr lang="en-US" b="0" dirty="0" err="1">
                <a:sym typeface="Wingdings" panose="05000000000000000000" pitchFamily="2" charset="2"/>
              </a:rPr>
              <a:t>thời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điểm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từ</a:t>
            </a:r>
            <a:r>
              <a:rPr lang="en-US" b="0" dirty="0">
                <a:sym typeface="Wingdings" panose="05000000000000000000" pitchFamily="2" charset="2"/>
              </a:rPr>
              <a:t> server). Receive window </a:t>
            </a:r>
            <a:r>
              <a:rPr lang="en-US" b="0" dirty="0" err="1">
                <a:sym typeface="Wingdings" panose="05000000000000000000" pitchFamily="2" charset="2"/>
              </a:rPr>
              <a:t>của</a:t>
            </a:r>
            <a:r>
              <a:rPr lang="en-US" b="0" dirty="0">
                <a:sym typeface="Wingdings" panose="05000000000000000000" pitchFamily="2" charset="2"/>
              </a:rPr>
              <a:t> client </a:t>
            </a:r>
            <a:r>
              <a:rPr lang="en-US" b="0" dirty="0" err="1">
                <a:sym typeface="Wingdings" panose="05000000000000000000" pitchFamily="2" charset="2"/>
              </a:rPr>
              <a:t>này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sẽ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trở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thành</a:t>
            </a:r>
            <a:r>
              <a:rPr lang="en-US" b="0" dirty="0">
                <a:sym typeface="Wingdings" panose="05000000000000000000" pitchFamily="2" charset="2"/>
              </a:rPr>
              <a:t> send window </a:t>
            </a:r>
            <a:r>
              <a:rPr lang="en-US" b="0" dirty="0" err="1">
                <a:sym typeface="Wingdings" panose="05000000000000000000" pitchFamily="2" charset="2"/>
              </a:rPr>
              <a:t>của</a:t>
            </a:r>
            <a:r>
              <a:rPr lang="en-US" b="0" dirty="0">
                <a:sym typeface="Wingdings" panose="05000000000000000000" pitchFamily="2" charset="2"/>
              </a:rPr>
              <a:t> server.</a:t>
            </a:r>
          </a:p>
          <a:p>
            <a:pPr marL="0" indent="0">
              <a:buFontTx/>
              <a:buNone/>
            </a:pPr>
            <a:r>
              <a:rPr lang="en-US" b="0" dirty="0" err="1">
                <a:sym typeface="Wingdings" panose="05000000000000000000" pitchFamily="2" charset="2"/>
              </a:rPr>
              <a:t>Tương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tự</a:t>
            </a:r>
            <a:r>
              <a:rPr lang="en-US" b="0" dirty="0">
                <a:sym typeface="Wingdings" panose="05000000000000000000" pitchFamily="2" charset="2"/>
              </a:rPr>
              <a:t>, </a:t>
            </a:r>
            <a:r>
              <a:rPr lang="en-US" b="0" dirty="0" err="1">
                <a:sym typeface="Wingdings" panose="05000000000000000000" pitchFamily="2" charset="2"/>
              </a:rPr>
              <a:t>ngược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lại</a:t>
            </a:r>
            <a:r>
              <a:rPr lang="en-US" b="1" dirty="0">
                <a:sym typeface="Wingdings" panose="05000000000000000000" pitchFamily="2" charset="2"/>
              </a:rPr>
              <a:t>, receive  window </a:t>
            </a:r>
            <a:r>
              <a:rPr lang="en-US" b="0" dirty="0" err="1">
                <a:sym typeface="Wingdings" panose="05000000000000000000" pitchFamily="2" charset="2"/>
              </a:rPr>
              <a:t>của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1" dirty="0">
                <a:sym typeface="Wingdings" panose="05000000000000000000" pitchFamily="2" charset="2"/>
              </a:rPr>
              <a:t>serve</a:t>
            </a:r>
            <a:r>
              <a:rPr lang="en-US" b="0" dirty="0">
                <a:sym typeface="Wingdings" panose="05000000000000000000" pitchFamily="2" charset="2"/>
              </a:rPr>
              <a:t>r </a:t>
            </a:r>
            <a:r>
              <a:rPr lang="en-US" b="0" dirty="0" err="1">
                <a:sym typeface="Wingdings" panose="05000000000000000000" pitchFamily="2" charset="2"/>
              </a:rPr>
              <a:t>sẽ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trở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thành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1" dirty="0">
                <a:sym typeface="Wingdings" panose="05000000000000000000" pitchFamily="2" charset="2"/>
              </a:rPr>
              <a:t>send window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của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1" dirty="0">
                <a:sym typeface="Wingdings" panose="05000000000000000000" pitchFamily="2" charset="2"/>
              </a:rPr>
              <a:t>server.</a:t>
            </a:r>
          </a:p>
          <a:p>
            <a:pPr marL="0" indent="0">
              <a:buFontTx/>
              <a:buNone/>
            </a:pPr>
            <a:endParaRPr lang="en-US" b="1" dirty="0"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- [</a:t>
            </a:r>
            <a:r>
              <a:rPr lang="en-US" sz="1200" b="1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LastByteRcvd</a:t>
            </a:r>
            <a:r>
              <a:rPr lang="en-US" sz="12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en-US" sz="1200" b="1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LastByteRead</a:t>
            </a:r>
            <a:r>
              <a:rPr lang="en-US" sz="12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 &lt;= </a:t>
            </a:r>
            <a:r>
              <a:rPr lang="en-US" sz="1200" b="1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RcvBuffer</a:t>
            </a:r>
            <a:r>
              <a:rPr lang="en-US" sz="12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2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kích</a:t>
            </a:r>
            <a:r>
              <a:rPr lang="en-US" sz="12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thước</a:t>
            </a:r>
            <a:r>
              <a:rPr lang="en-US" sz="12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dữ</a:t>
            </a:r>
            <a:r>
              <a:rPr lang="en-US" sz="12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liệu</a:t>
            </a:r>
            <a:r>
              <a:rPr lang="en-US" sz="12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trong</a:t>
            </a:r>
            <a:r>
              <a:rPr lang="en-US" sz="12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buffer). </a:t>
            </a:r>
            <a:r>
              <a:rPr lang="en-US" sz="12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Phần</a:t>
            </a:r>
            <a:r>
              <a:rPr lang="en-US" sz="12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hiệu</a:t>
            </a:r>
            <a:r>
              <a:rPr lang="en-US" sz="12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sz="12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hai</a:t>
            </a:r>
            <a:r>
              <a:rPr lang="en-US" sz="12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cái</a:t>
            </a:r>
            <a:r>
              <a:rPr lang="en-US" sz="12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này</a:t>
            </a:r>
            <a:r>
              <a:rPr lang="en-US" sz="12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chính</a:t>
            </a:r>
            <a:r>
              <a:rPr lang="en-US" sz="12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en-US" sz="12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phần</a:t>
            </a:r>
            <a:r>
              <a:rPr lang="en-US" sz="12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buffer </a:t>
            </a:r>
            <a:r>
              <a:rPr lang="en-US" sz="12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còn</a:t>
            </a:r>
            <a:r>
              <a:rPr lang="en-US" sz="12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trống</a:t>
            </a:r>
            <a:r>
              <a:rPr lang="en-US" sz="12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12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chính</a:t>
            </a:r>
            <a:r>
              <a:rPr lang="en-US" sz="12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en-US" sz="12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receive window</a:t>
            </a:r>
            <a:r>
              <a:rPr lang="en-US" sz="12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Effective window </a:t>
            </a:r>
            <a:r>
              <a:rPr lang="en-US" sz="12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en-US" sz="12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số</a:t>
            </a:r>
            <a:r>
              <a:rPr lang="en-US" sz="12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lượng</a:t>
            </a:r>
            <a:r>
              <a:rPr lang="en-US" sz="12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byte </a:t>
            </a:r>
            <a:r>
              <a:rPr lang="en-US" sz="12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dữ</a:t>
            </a:r>
            <a:r>
              <a:rPr lang="en-US" sz="12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liệu</a:t>
            </a:r>
            <a:r>
              <a:rPr lang="en-US" sz="12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mà</a:t>
            </a:r>
            <a:r>
              <a:rPr lang="en-US" sz="12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bên</a:t>
            </a:r>
            <a:r>
              <a:rPr lang="en-US" sz="12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gửi</a:t>
            </a:r>
            <a:r>
              <a:rPr lang="en-US" sz="12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sz="12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thể</a:t>
            </a:r>
            <a:r>
              <a:rPr lang="en-US" sz="12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gửi</a:t>
            </a:r>
            <a:r>
              <a:rPr lang="en-US" sz="12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tiếp</a:t>
            </a:r>
            <a:r>
              <a:rPr lang="en-US" sz="12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được</a:t>
            </a:r>
            <a:r>
              <a:rPr lang="en-US" sz="12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1200" b="1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Nó</a:t>
            </a:r>
            <a:r>
              <a:rPr lang="en-US" sz="12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1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phải</a:t>
            </a:r>
            <a:r>
              <a:rPr lang="en-US" sz="12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&gt;0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Trong</a:t>
            </a:r>
            <a:r>
              <a:rPr lang="en-US" sz="12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trường</a:t>
            </a:r>
            <a:r>
              <a:rPr lang="en-US" sz="12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hợp</a:t>
            </a:r>
            <a:r>
              <a:rPr lang="en-US" sz="12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thực</a:t>
            </a:r>
            <a:r>
              <a:rPr lang="en-US" sz="12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tế</a:t>
            </a:r>
            <a:r>
              <a:rPr lang="en-US" sz="12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1 </a:t>
            </a:r>
            <a:r>
              <a:rPr lang="en-US" sz="12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thiết</a:t>
            </a:r>
            <a:r>
              <a:rPr lang="en-US" sz="12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bị</a:t>
            </a:r>
            <a:r>
              <a:rPr lang="en-US" sz="12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sz="12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thể</a:t>
            </a:r>
            <a:r>
              <a:rPr lang="en-US" sz="12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xử</a:t>
            </a:r>
            <a:r>
              <a:rPr lang="en-US" sz="12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lý</a:t>
            </a:r>
            <a:r>
              <a:rPr lang="en-US" sz="12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hàng</a:t>
            </a:r>
            <a:r>
              <a:rPr lang="en-US" sz="12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trăm</a:t>
            </a:r>
            <a:r>
              <a:rPr lang="en-US" sz="12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connection TCP </a:t>
            </a:r>
            <a:r>
              <a:rPr lang="en-US" sz="12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nên</a:t>
            </a:r>
            <a:r>
              <a:rPr lang="en-US" sz="12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nó</a:t>
            </a:r>
            <a:r>
              <a:rPr lang="en-US" sz="12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phải</a:t>
            </a:r>
            <a:r>
              <a:rPr lang="en-US" sz="12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buffer </a:t>
            </a:r>
            <a:r>
              <a:rPr lang="en-US" sz="12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chứ</a:t>
            </a:r>
            <a:r>
              <a:rPr lang="en-US" sz="12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ko </a:t>
            </a:r>
            <a:r>
              <a:rPr lang="en-US" sz="12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thể</a:t>
            </a:r>
            <a:r>
              <a:rPr lang="en-US" sz="12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deliver </a:t>
            </a:r>
            <a:r>
              <a:rPr lang="en-US" sz="12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nó</a:t>
            </a:r>
            <a:r>
              <a:rPr lang="en-US" sz="12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ngay</a:t>
            </a:r>
            <a:r>
              <a:rPr lang="en-US" sz="12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lập</a:t>
            </a:r>
            <a:r>
              <a:rPr lang="en-US" sz="12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tức</a:t>
            </a:r>
            <a:r>
              <a:rPr lang="en-US" sz="12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lên</a:t>
            </a:r>
            <a:r>
              <a:rPr lang="en-US" sz="12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application layer.</a:t>
            </a:r>
            <a:r>
              <a:rPr lang="en-US" sz="12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reduce receive window </a:t>
            </a:r>
            <a:r>
              <a:rPr lang="en-US" sz="12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lại</a:t>
            </a:r>
            <a:r>
              <a:rPr lang="en-US" sz="12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send window </a:t>
            </a:r>
            <a:r>
              <a:rPr lang="en-US" sz="12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cũng</a:t>
            </a:r>
            <a:r>
              <a:rPr lang="en-US" sz="12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co </a:t>
            </a:r>
            <a:r>
              <a:rPr lang="en-US" sz="12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lại</a:t>
            </a:r>
            <a:r>
              <a:rPr lang="en-US" sz="12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Giả</a:t>
            </a:r>
            <a:r>
              <a:rPr lang="en-US" sz="12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2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sử</a:t>
            </a:r>
            <a:r>
              <a:rPr lang="en-US" sz="12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Last Byte </a:t>
            </a:r>
            <a:r>
              <a:rPr lang="en-US" sz="12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recv</a:t>
            </a:r>
            <a:r>
              <a:rPr lang="en-US" sz="12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di </a:t>
            </a:r>
            <a:r>
              <a:rPr lang="en-US" sz="12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chuyển</a:t>
            </a:r>
            <a:r>
              <a:rPr lang="en-US" sz="12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2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quá</a:t>
            </a:r>
            <a:r>
              <a:rPr lang="en-US" sz="12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2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nhanh</a:t>
            </a:r>
            <a:r>
              <a:rPr lang="en-US" sz="12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2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trong</a:t>
            </a:r>
            <a:r>
              <a:rPr lang="en-US" sz="12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2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khi</a:t>
            </a:r>
            <a:r>
              <a:rPr lang="en-US" sz="12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Last Byte Read di </a:t>
            </a:r>
            <a:r>
              <a:rPr lang="en-US" sz="12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chuyển</a:t>
            </a:r>
            <a:r>
              <a:rPr lang="en-US" sz="12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2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chậm</a:t>
            </a:r>
            <a:r>
              <a:rPr lang="en-US" sz="12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2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thì</a:t>
            </a:r>
            <a:r>
              <a:rPr lang="en-US" sz="12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2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nó</a:t>
            </a:r>
            <a:r>
              <a:rPr lang="en-US" sz="12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2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sẽ</a:t>
            </a:r>
            <a:r>
              <a:rPr lang="en-US" sz="12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2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bị</a:t>
            </a:r>
            <a:r>
              <a:rPr lang="en-US" sz="12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2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tràn</a:t>
            </a:r>
            <a:r>
              <a:rPr lang="en-US" sz="12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buffer.</a:t>
            </a:r>
            <a:endParaRPr lang="en-US" sz="12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Tx/>
              <a:buNone/>
            </a:pPr>
            <a:endParaRPr lang="en-US" b="1" dirty="0">
              <a:sym typeface="Wingdings" panose="05000000000000000000" pitchFamily="2" charset="2"/>
            </a:endParaRPr>
          </a:p>
          <a:p>
            <a:pPr marL="0" indent="0">
              <a:buFontTx/>
              <a:buNone/>
            </a:pPr>
            <a:r>
              <a:rPr lang="en-US" b="1" i="1" u="sng" dirty="0" err="1">
                <a:solidFill>
                  <a:srgbClr val="FF0000"/>
                </a:solidFill>
                <a:sym typeface="Wingdings" panose="05000000000000000000" pitchFamily="2" charset="2"/>
              </a:rPr>
              <a:t>Câu</a:t>
            </a:r>
            <a:r>
              <a:rPr lang="en-US" b="1" i="1" u="sng" dirty="0">
                <a:solidFill>
                  <a:srgbClr val="FF0000"/>
                </a:solidFill>
                <a:sym typeface="Wingdings" panose="05000000000000000000" pitchFamily="2" charset="2"/>
              </a:rPr>
              <a:t> </a:t>
            </a:r>
            <a:r>
              <a:rPr lang="en-US" b="1" i="1" u="sng" dirty="0" err="1">
                <a:solidFill>
                  <a:srgbClr val="FF0000"/>
                </a:solidFill>
                <a:sym typeface="Wingdings" panose="05000000000000000000" pitchFamily="2" charset="2"/>
              </a:rPr>
              <a:t>hỏi</a:t>
            </a:r>
            <a:r>
              <a:rPr lang="en-US" b="1" i="1" u="sng" dirty="0">
                <a:solidFill>
                  <a:srgbClr val="FF0000"/>
                </a:solidFill>
                <a:sym typeface="Wingdings" panose="05000000000000000000" pitchFamily="2" charset="2"/>
              </a:rPr>
              <a:t>:</a:t>
            </a:r>
          </a:p>
          <a:p>
            <a:pPr marL="0" indent="0">
              <a:buFontTx/>
              <a:buNone/>
            </a:pPr>
            <a:r>
              <a:rPr lang="en-US" b="1" dirty="0" err="1">
                <a:sym typeface="Wingdings" panose="05000000000000000000" pitchFamily="2" charset="2"/>
              </a:rPr>
              <a:t>Giả</a:t>
            </a:r>
            <a:r>
              <a:rPr lang="en-US" b="1" dirty="0">
                <a:sym typeface="Wingdings" panose="05000000000000000000" pitchFamily="2" charset="2"/>
              </a:rPr>
              <a:t> </a:t>
            </a:r>
            <a:r>
              <a:rPr lang="en-US" b="1" dirty="0" err="1">
                <a:sym typeface="Wingdings" panose="05000000000000000000" pitchFamily="2" charset="2"/>
              </a:rPr>
              <a:t>sử</a:t>
            </a:r>
            <a:r>
              <a:rPr lang="en-US" b="1" dirty="0">
                <a:sym typeface="Wingdings" panose="05000000000000000000" pitchFamily="2" charset="2"/>
              </a:rPr>
              <a:t> </a:t>
            </a:r>
            <a:r>
              <a:rPr lang="en-US" b="1" dirty="0" err="1">
                <a:sym typeface="Wingdings" panose="05000000000000000000" pitchFamily="2" charset="2"/>
              </a:rPr>
              <a:t>trường</a:t>
            </a:r>
            <a:r>
              <a:rPr lang="en-US" b="1" dirty="0">
                <a:sym typeface="Wingdings" panose="05000000000000000000" pitchFamily="2" charset="2"/>
              </a:rPr>
              <a:t> </a:t>
            </a:r>
            <a:r>
              <a:rPr lang="en-US" b="1" dirty="0" err="1">
                <a:sym typeface="Wingdings" panose="05000000000000000000" pitchFamily="2" charset="2"/>
              </a:rPr>
              <a:t>hợp</a:t>
            </a:r>
            <a:r>
              <a:rPr lang="en-US" b="1" dirty="0">
                <a:sym typeface="Wingdings" panose="05000000000000000000" pitchFamily="2" charset="2"/>
              </a:rPr>
              <a:t> </a:t>
            </a:r>
            <a:r>
              <a:rPr lang="en-US" b="1" dirty="0" err="1">
                <a:sym typeface="Wingdings" panose="05000000000000000000" pitchFamily="2" charset="2"/>
              </a:rPr>
              <a:t>đặc</a:t>
            </a:r>
            <a:r>
              <a:rPr lang="en-US" b="1" dirty="0">
                <a:sym typeface="Wingdings" panose="05000000000000000000" pitchFamily="2" charset="2"/>
              </a:rPr>
              <a:t> </a:t>
            </a:r>
            <a:r>
              <a:rPr lang="en-US" b="1" dirty="0" err="1">
                <a:sym typeface="Wingdings" panose="05000000000000000000" pitchFamily="2" charset="2"/>
              </a:rPr>
              <a:t>biệt</a:t>
            </a:r>
            <a:r>
              <a:rPr lang="en-US" b="1" dirty="0">
                <a:sym typeface="Wingdings" panose="05000000000000000000" pitchFamily="2" charset="2"/>
              </a:rPr>
              <a:t>.</a:t>
            </a:r>
          </a:p>
          <a:p>
            <a:pPr marL="0" indent="0">
              <a:buFontTx/>
              <a:buNone/>
            </a:pPr>
            <a:r>
              <a:rPr lang="en-US" dirty="0" err="1">
                <a:sym typeface="Wingdings" panose="05000000000000000000" pitchFamily="2" charset="2"/>
              </a:rPr>
              <a:t>Bên</a:t>
            </a:r>
            <a:r>
              <a:rPr lang="en-US" dirty="0">
                <a:sym typeface="Wingdings" panose="05000000000000000000" pitchFamily="2" charset="2"/>
              </a:rPr>
              <a:t> B </a:t>
            </a:r>
            <a:r>
              <a:rPr lang="en-US" dirty="0" err="1">
                <a:sym typeface="Wingdings" panose="05000000000000000000" pitchFamily="2" charset="2"/>
              </a:rPr>
              <a:t>có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b="1" dirty="0" err="1">
                <a:sym typeface="Wingdings" panose="05000000000000000000" pitchFamily="2" charset="2"/>
              </a:rPr>
              <a:t>rwnd</a:t>
            </a:r>
            <a:r>
              <a:rPr lang="en-US" b="1" dirty="0">
                <a:sym typeface="Wingdings" panose="05000000000000000000" pitchFamily="2" charset="2"/>
              </a:rPr>
              <a:t> =0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và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truyền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đi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cho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Bên</a:t>
            </a:r>
            <a:r>
              <a:rPr lang="en-US" dirty="0">
                <a:sym typeface="Wingdings" panose="05000000000000000000" pitchFamily="2" charset="2"/>
              </a:rPr>
              <a:t> A </a:t>
            </a:r>
            <a:r>
              <a:rPr lang="en-US" dirty="0" err="1">
                <a:sym typeface="Wingdings" panose="05000000000000000000" pitchFamily="2" charset="2"/>
              </a:rPr>
              <a:t>biết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là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như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vậy</a:t>
            </a:r>
            <a:r>
              <a:rPr lang="en-US" dirty="0">
                <a:sym typeface="Wingdings" panose="05000000000000000000" pitchFamily="2" charset="2"/>
              </a:rPr>
              <a:t>. </a:t>
            </a:r>
            <a:r>
              <a:rPr lang="en-US" dirty="0" err="1">
                <a:sym typeface="Wingdings" panose="05000000000000000000" pitchFamily="2" charset="2"/>
              </a:rPr>
              <a:t>Tuy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nhiên</a:t>
            </a:r>
            <a:r>
              <a:rPr lang="en-US" dirty="0">
                <a:sym typeface="Wingdings" panose="05000000000000000000" pitchFamily="2" charset="2"/>
              </a:rPr>
              <a:t>, </a:t>
            </a:r>
            <a:r>
              <a:rPr lang="en-US" dirty="0" err="1">
                <a:sym typeface="Wingdings" panose="05000000000000000000" pitchFamily="2" charset="2"/>
              </a:rPr>
              <a:t>sau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thời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điểm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đó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bên</a:t>
            </a:r>
            <a:r>
              <a:rPr lang="en-US" dirty="0">
                <a:sym typeface="Wingdings" panose="05000000000000000000" pitchFamily="2" charset="2"/>
              </a:rPr>
              <a:t> B, </a:t>
            </a:r>
            <a:r>
              <a:rPr lang="en-US" dirty="0" err="1">
                <a:sym typeface="Wingdings" panose="05000000000000000000" pitchFamily="2" charset="2"/>
              </a:rPr>
              <a:t>muốn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gửi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cập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nhật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mới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cho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bên</a:t>
            </a:r>
            <a:r>
              <a:rPr lang="en-US" dirty="0">
                <a:sym typeface="Wingdings" panose="05000000000000000000" pitchFamily="2" charset="2"/>
              </a:rPr>
              <a:t> A </a:t>
            </a:r>
            <a:r>
              <a:rPr lang="en-US" dirty="0" err="1">
                <a:sym typeface="Wingdings" panose="05000000000000000000" pitchFamily="2" charset="2"/>
              </a:rPr>
              <a:t>về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tình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hình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b="1" dirty="0">
                <a:sym typeface="Wingdings" panose="05000000000000000000" pitchFamily="2" charset="2"/>
              </a:rPr>
              <a:t>receive window</a:t>
            </a:r>
            <a:r>
              <a:rPr lang="en-US" dirty="0">
                <a:sym typeface="Wingdings" panose="05000000000000000000" pitchFamily="2" charset="2"/>
              </a:rPr>
              <a:t>, </a:t>
            </a:r>
            <a:r>
              <a:rPr lang="en-US" dirty="0" err="1">
                <a:sym typeface="Wingdings" panose="05000000000000000000" pitchFamily="2" charset="2"/>
              </a:rPr>
              <a:t>mà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ngặt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nỗi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lại</a:t>
            </a:r>
            <a:r>
              <a:rPr lang="en-US" dirty="0">
                <a:sym typeface="Wingdings" panose="05000000000000000000" pitchFamily="2" charset="2"/>
              </a:rPr>
              <a:t> ko </a:t>
            </a:r>
            <a:r>
              <a:rPr lang="en-US" dirty="0" err="1">
                <a:sym typeface="Wingdings" panose="05000000000000000000" pitchFamily="2" charset="2"/>
              </a:rPr>
              <a:t>có</a:t>
            </a:r>
            <a:r>
              <a:rPr lang="en-US" dirty="0">
                <a:sym typeface="Wingdings" panose="05000000000000000000" pitchFamily="2" charset="2"/>
              </a:rPr>
              <a:t> j </a:t>
            </a:r>
            <a:r>
              <a:rPr lang="en-US" dirty="0" err="1">
                <a:sym typeface="Wingdings" panose="05000000000000000000" pitchFamily="2" charset="2"/>
              </a:rPr>
              <a:t>để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gửi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cho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bên</a:t>
            </a:r>
            <a:r>
              <a:rPr lang="en-US" dirty="0">
                <a:sym typeface="Wingdings" panose="05000000000000000000" pitchFamily="2" charset="2"/>
              </a:rPr>
              <a:t> A   A </a:t>
            </a:r>
            <a:r>
              <a:rPr lang="en-US" dirty="0" err="1">
                <a:sym typeface="Wingdings" panose="05000000000000000000" pitchFamily="2" charset="2"/>
              </a:rPr>
              <a:t>bị</a:t>
            </a:r>
            <a:r>
              <a:rPr lang="en-US" dirty="0">
                <a:sym typeface="Wingdings" panose="05000000000000000000" pitchFamily="2" charset="2"/>
              </a:rPr>
              <a:t> blocked transmit </a:t>
            </a:r>
            <a:r>
              <a:rPr lang="en-US" dirty="0" err="1">
                <a:sym typeface="Wingdings" panose="05000000000000000000" pitchFamily="2" charset="2"/>
              </a:rPr>
              <a:t>vì</a:t>
            </a:r>
            <a:r>
              <a:rPr lang="en-US" dirty="0">
                <a:sym typeface="Wingdings" panose="05000000000000000000" pitchFamily="2" charset="2"/>
              </a:rPr>
              <a:t> ko </a:t>
            </a:r>
            <a:r>
              <a:rPr lang="en-US" dirty="0" err="1">
                <a:sym typeface="Wingdings" panose="05000000000000000000" pitchFamily="2" charset="2"/>
              </a:rPr>
              <a:t>được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thông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báo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giá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trị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mới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của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b="1" dirty="0">
                <a:sym typeface="Wingdings" panose="05000000000000000000" pitchFamily="2" charset="2"/>
              </a:rPr>
              <a:t>receive window </a:t>
            </a:r>
          </a:p>
          <a:p>
            <a:pPr marL="0" indent="0">
              <a:buFontTx/>
              <a:buNone/>
            </a:pP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b="1" dirty="0" err="1">
                <a:sym typeface="Wingdings" panose="05000000000000000000" pitchFamily="2" charset="2"/>
              </a:rPr>
              <a:t>Điều</a:t>
            </a:r>
            <a:r>
              <a:rPr lang="en-US" b="1" dirty="0">
                <a:sym typeface="Wingdings" panose="05000000000000000000" pitchFamily="2" charset="2"/>
              </a:rPr>
              <a:t> </a:t>
            </a:r>
            <a:r>
              <a:rPr lang="en-US" b="1" dirty="0" err="1">
                <a:sym typeface="Wingdings" panose="05000000000000000000" pitchFamily="2" charset="2"/>
              </a:rPr>
              <a:t>kiện</a:t>
            </a:r>
            <a:r>
              <a:rPr lang="en-US" b="1" dirty="0">
                <a:sym typeface="Wingdings" panose="05000000000000000000" pitchFamily="2" charset="2"/>
              </a:rPr>
              <a:t>: </a:t>
            </a:r>
            <a:r>
              <a:rPr lang="en-US" dirty="0" err="1">
                <a:sym typeface="Wingdings" panose="05000000000000000000" pitchFamily="2" charset="2"/>
              </a:rPr>
              <a:t>Bên</a:t>
            </a:r>
            <a:r>
              <a:rPr lang="en-US" dirty="0">
                <a:sym typeface="Wingdings" panose="05000000000000000000" pitchFamily="2" charset="2"/>
              </a:rPr>
              <a:t> B </a:t>
            </a:r>
            <a:r>
              <a:rPr lang="en-US" dirty="0" err="1">
                <a:sym typeface="Wingdings" panose="05000000000000000000" pitchFamily="2" charset="2"/>
              </a:rPr>
              <a:t>chỉ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gửi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cho</a:t>
            </a:r>
            <a:r>
              <a:rPr lang="en-US" dirty="0">
                <a:sym typeface="Wingdings" panose="05000000000000000000" pitchFamily="2" charset="2"/>
              </a:rPr>
              <a:t> A </a:t>
            </a:r>
            <a:r>
              <a:rPr lang="en-US" dirty="0" err="1">
                <a:sym typeface="Wingdings" panose="05000000000000000000" pitchFamily="2" charset="2"/>
              </a:rPr>
              <a:t>trong</a:t>
            </a:r>
            <a:r>
              <a:rPr lang="en-US" dirty="0">
                <a:sym typeface="Wingdings" panose="05000000000000000000" pitchFamily="2" charset="2"/>
              </a:rPr>
              <a:t> 2 case: </a:t>
            </a:r>
            <a:r>
              <a:rPr lang="en-US" dirty="0" err="1">
                <a:sym typeface="Wingdings" panose="05000000000000000000" pitchFamily="2" charset="2"/>
              </a:rPr>
              <a:t>có</a:t>
            </a:r>
            <a:r>
              <a:rPr lang="en-US" dirty="0">
                <a:sym typeface="Wingdings" panose="05000000000000000000" pitchFamily="2" charset="2"/>
              </a:rPr>
              <a:t> data </a:t>
            </a:r>
            <a:r>
              <a:rPr lang="en-US" dirty="0" err="1">
                <a:sym typeface="Wingdings" panose="05000000000000000000" pitchFamily="2" charset="2"/>
              </a:rPr>
              <a:t>để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gửi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hoặc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là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là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phải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là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phải</a:t>
            </a:r>
            <a:r>
              <a:rPr lang="en-US" dirty="0">
                <a:sym typeface="Wingdings" panose="05000000000000000000" pitchFamily="2" charset="2"/>
              </a:rPr>
              <a:t> ACK </a:t>
            </a:r>
            <a:r>
              <a:rPr lang="en-US" dirty="0" err="1">
                <a:sym typeface="Wingdings" panose="05000000000000000000" pitchFamily="2" charset="2"/>
              </a:rPr>
              <a:t>lại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cho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bên</a:t>
            </a:r>
            <a:r>
              <a:rPr lang="en-US" dirty="0">
                <a:sym typeface="Wingdings" panose="05000000000000000000" pitchFamily="2" charset="2"/>
              </a:rPr>
              <a:t> A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en-US" dirty="0" err="1">
                <a:sym typeface="Wingdings" panose="05000000000000000000" pitchFamily="2" charset="2"/>
              </a:rPr>
              <a:t>Giải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pháp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của</a:t>
            </a:r>
            <a:r>
              <a:rPr lang="en-US" dirty="0">
                <a:sym typeface="Wingdings" panose="05000000000000000000" pitchFamily="2" charset="2"/>
              </a:rPr>
              <a:t> TCP </a:t>
            </a:r>
            <a:r>
              <a:rPr lang="en-US" dirty="0" err="1">
                <a:sym typeface="Wingdings" panose="05000000000000000000" pitchFamily="2" charset="2"/>
              </a:rPr>
              <a:t>sẽ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gửi</a:t>
            </a:r>
            <a:r>
              <a:rPr lang="en-US" dirty="0">
                <a:sym typeface="Wingdings" panose="05000000000000000000" pitchFamily="2" charset="2"/>
              </a:rPr>
              <a:t> 1 byte data </a:t>
            </a:r>
            <a:r>
              <a:rPr lang="en-US" dirty="0" err="1">
                <a:sym typeface="Wingdings" panose="05000000000000000000" pitchFamily="2" charset="2"/>
              </a:rPr>
              <a:t>kể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cả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khi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bên</a:t>
            </a:r>
            <a:r>
              <a:rPr lang="en-US" dirty="0">
                <a:sym typeface="Wingdings" panose="05000000000000000000" pitchFamily="2" charset="2"/>
              </a:rPr>
              <a:t> B </a:t>
            </a:r>
            <a:r>
              <a:rPr lang="en-US" dirty="0" err="1">
                <a:sym typeface="Wingdings" panose="05000000000000000000" pitchFamily="2" charset="2"/>
              </a:rPr>
              <a:t>bị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hết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recv</a:t>
            </a:r>
            <a:r>
              <a:rPr lang="en-US" dirty="0">
                <a:sym typeface="Wingdings" panose="05000000000000000000" pitchFamily="2" charset="2"/>
              </a:rPr>
              <a:t> window -&gt; </a:t>
            </a:r>
            <a:r>
              <a:rPr lang="en-US" dirty="0" err="1">
                <a:sym typeface="Wingdings" panose="05000000000000000000" pitchFamily="2" charset="2"/>
              </a:rPr>
              <a:t>để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nhận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được</a:t>
            </a:r>
            <a:r>
              <a:rPr lang="en-US" dirty="0">
                <a:sym typeface="Wingdings" panose="05000000000000000000" pitchFamily="2" charset="2"/>
              </a:rPr>
              <a:t> ACK </a:t>
            </a:r>
            <a:r>
              <a:rPr lang="en-US" dirty="0" err="1">
                <a:sym typeface="Wingdings" panose="05000000000000000000" pitchFamily="2" charset="2"/>
              </a:rPr>
              <a:t>bên</a:t>
            </a:r>
            <a:r>
              <a:rPr lang="en-US" dirty="0">
                <a:sym typeface="Wingdings" panose="05000000000000000000" pitchFamily="2" charset="2"/>
              </a:rPr>
              <a:t> B</a:t>
            </a:r>
          </a:p>
          <a:p>
            <a:pPr marL="0" indent="0">
              <a:buFont typeface="Wingdings" panose="05000000000000000000" pitchFamily="2" charset="2"/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>
              <a:buFont typeface="Wingdings" panose="05000000000000000000" pitchFamily="2" charset="2"/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à"/>
            </a:pPr>
            <a:endParaRPr lang="en-US" dirty="0">
              <a:sym typeface="Wingdings" panose="05000000000000000000" pitchFamily="2" charset="2"/>
            </a:endParaRPr>
          </a:p>
          <a:p>
            <a:pPr marL="0" indent="0">
              <a:buFontTx/>
              <a:buNone/>
            </a:pPr>
            <a:endParaRPr lang="en-US" dirty="0">
              <a:sym typeface="Wingdings" panose="05000000000000000000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9DD5D2-3395-43AA-B13B-6C8E58FD27C4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2093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b="1" dirty="0">
                <a:sym typeface="Wingdings" panose="05000000000000000000" pitchFamily="2" charset="2"/>
              </a:rPr>
              <a:t>- </a:t>
            </a:r>
            <a:r>
              <a:rPr lang="en-US" b="1" dirty="0" err="1">
                <a:sym typeface="Wingdings" panose="05000000000000000000" pitchFamily="2" charset="2"/>
              </a:rPr>
              <a:t>Về</a:t>
            </a:r>
            <a:r>
              <a:rPr lang="en-US" b="1" dirty="0">
                <a:sym typeface="Wingdings" panose="05000000000000000000" pitchFamily="2" charset="2"/>
              </a:rPr>
              <a:t> 1 </a:t>
            </a:r>
            <a:r>
              <a:rPr lang="en-US" b="1" dirty="0" err="1">
                <a:sym typeface="Wingdings" panose="05000000000000000000" pitchFamily="2" charset="2"/>
              </a:rPr>
              <a:t>góc</a:t>
            </a:r>
            <a:r>
              <a:rPr lang="en-US" b="1" dirty="0">
                <a:sym typeface="Wingdings" panose="05000000000000000000" pitchFamily="2" charset="2"/>
              </a:rPr>
              <a:t> </a:t>
            </a:r>
            <a:r>
              <a:rPr lang="en-US" b="1" dirty="0" err="1">
                <a:sym typeface="Wingdings" panose="05000000000000000000" pitchFamily="2" charset="2"/>
              </a:rPr>
              <a:t>nhìn</a:t>
            </a:r>
            <a:r>
              <a:rPr lang="en-US" b="1" dirty="0">
                <a:sym typeface="Wingdings" panose="05000000000000000000" pitchFamily="2" charset="2"/>
              </a:rPr>
              <a:t>, </a:t>
            </a:r>
            <a:r>
              <a:rPr lang="en-US" b="0" dirty="0">
                <a:sym typeface="Wingdings" panose="05000000000000000000" pitchFamily="2" charset="2"/>
              </a:rPr>
              <a:t>client </a:t>
            </a:r>
            <a:r>
              <a:rPr lang="en-US" b="0" dirty="0" err="1">
                <a:sym typeface="Wingdings" panose="05000000000000000000" pitchFamily="2" charset="2"/>
              </a:rPr>
              <a:t>sẽ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thông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báo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cho</a:t>
            </a:r>
            <a:r>
              <a:rPr lang="en-US" b="0" dirty="0">
                <a:sym typeface="Wingdings" panose="05000000000000000000" pitchFamily="2" charset="2"/>
              </a:rPr>
              <a:t> server </a:t>
            </a:r>
            <a:r>
              <a:rPr lang="en-US" b="0" dirty="0" err="1">
                <a:sym typeface="Wingdings" panose="05000000000000000000" pitchFamily="2" charset="2"/>
              </a:rPr>
              <a:t>biết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về</a:t>
            </a:r>
            <a:r>
              <a:rPr lang="en-US" b="0" dirty="0">
                <a:sym typeface="Wingdings" panose="05000000000000000000" pitchFamily="2" charset="2"/>
              </a:rPr>
              <a:t> receive window </a:t>
            </a:r>
            <a:r>
              <a:rPr lang="en-US" b="0" dirty="0" err="1">
                <a:sym typeface="Wingdings" panose="05000000000000000000" pitchFamily="2" charset="2"/>
              </a:rPr>
              <a:t>của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nó</a:t>
            </a:r>
            <a:r>
              <a:rPr lang="en-US" b="0" dirty="0">
                <a:sym typeface="Wingdings" panose="05000000000000000000" pitchFamily="2" charset="2"/>
              </a:rPr>
              <a:t> (</a:t>
            </a:r>
            <a:r>
              <a:rPr lang="en-US" b="0" dirty="0" err="1">
                <a:sym typeface="Wingdings" panose="05000000000000000000" pitchFamily="2" charset="2"/>
              </a:rPr>
              <a:t>có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nghĩa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là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số</a:t>
            </a:r>
            <a:r>
              <a:rPr lang="en-US" b="0" dirty="0">
                <a:sym typeface="Wingdings" panose="05000000000000000000" pitchFamily="2" charset="2"/>
              </a:rPr>
              <a:t> byte </a:t>
            </a:r>
            <a:r>
              <a:rPr lang="en-US" b="0" dirty="0" err="1">
                <a:sym typeface="Wingdings" panose="05000000000000000000" pitchFamily="2" charset="2"/>
              </a:rPr>
              <a:t>nó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có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thể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sẵn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sàng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nhận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được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trong</a:t>
            </a:r>
            <a:r>
              <a:rPr lang="en-US" b="0" dirty="0">
                <a:sym typeface="Wingdings" panose="05000000000000000000" pitchFamily="2" charset="2"/>
              </a:rPr>
              <a:t> 1 </a:t>
            </a:r>
            <a:r>
              <a:rPr lang="en-US" b="0" dirty="0" err="1">
                <a:sym typeface="Wingdings" panose="05000000000000000000" pitchFamily="2" charset="2"/>
              </a:rPr>
              <a:t>thời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điểm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từ</a:t>
            </a:r>
            <a:r>
              <a:rPr lang="en-US" b="0" dirty="0">
                <a:sym typeface="Wingdings" panose="05000000000000000000" pitchFamily="2" charset="2"/>
              </a:rPr>
              <a:t> server). </a:t>
            </a:r>
            <a:r>
              <a:rPr lang="en-US" b="1" dirty="0">
                <a:sym typeface="Wingdings" panose="05000000000000000000" pitchFamily="2" charset="2"/>
              </a:rPr>
              <a:t>Receive window </a:t>
            </a:r>
            <a:r>
              <a:rPr lang="en-US" b="0" dirty="0" err="1">
                <a:sym typeface="Wingdings" panose="05000000000000000000" pitchFamily="2" charset="2"/>
              </a:rPr>
              <a:t>của</a:t>
            </a:r>
            <a:r>
              <a:rPr lang="en-US" b="0" dirty="0">
                <a:sym typeface="Wingdings" panose="05000000000000000000" pitchFamily="2" charset="2"/>
              </a:rPr>
              <a:t> client </a:t>
            </a:r>
            <a:r>
              <a:rPr lang="en-US" b="0" dirty="0" err="1">
                <a:sym typeface="Wingdings" panose="05000000000000000000" pitchFamily="2" charset="2"/>
              </a:rPr>
              <a:t>này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sẽ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trở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thành</a:t>
            </a:r>
            <a:r>
              <a:rPr lang="en-US" b="0" dirty="0">
                <a:sym typeface="Wingdings" panose="05000000000000000000" pitchFamily="2" charset="2"/>
              </a:rPr>
              <a:t> send window </a:t>
            </a:r>
            <a:r>
              <a:rPr lang="en-US" b="0" dirty="0" err="1">
                <a:sym typeface="Wingdings" panose="05000000000000000000" pitchFamily="2" charset="2"/>
              </a:rPr>
              <a:t>của</a:t>
            </a:r>
            <a:r>
              <a:rPr lang="en-US" b="0" dirty="0">
                <a:sym typeface="Wingdings" panose="05000000000000000000" pitchFamily="2" charset="2"/>
              </a:rPr>
              <a:t> server.</a:t>
            </a:r>
          </a:p>
          <a:p>
            <a:pPr marL="0" indent="0">
              <a:buFontTx/>
              <a:buNone/>
            </a:pPr>
            <a:r>
              <a:rPr lang="en-US" b="0" dirty="0" err="1">
                <a:sym typeface="Wingdings" panose="05000000000000000000" pitchFamily="2" charset="2"/>
              </a:rPr>
              <a:t>Tương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tự</a:t>
            </a:r>
            <a:r>
              <a:rPr lang="en-US" b="0" dirty="0">
                <a:sym typeface="Wingdings" panose="05000000000000000000" pitchFamily="2" charset="2"/>
              </a:rPr>
              <a:t>, </a:t>
            </a:r>
            <a:r>
              <a:rPr lang="en-US" b="0" dirty="0" err="1">
                <a:sym typeface="Wingdings" panose="05000000000000000000" pitchFamily="2" charset="2"/>
              </a:rPr>
              <a:t>ngược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lại</a:t>
            </a:r>
            <a:r>
              <a:rPr lang="en-US" b="1" dirty="0">
                <a:sym typeface="Wingdings" panose="05000000000000000000" pitchFamily="2" charset="2"/>
              </a:rPr>
              <a:t>, receive  window </a:t>
            </a:r>
            <a:r>
              <a:rPr lang="en-US" b="0" dirty="0" err="1">
                <a:sym typeface="Wingdings" panose="05000000000000000000" pitchFamily="2" charset="2"/>
              </a:rPr>
              <a:t>của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1" dirty="0">
                <a:sym typeface="Wingdings" panose="05000000000000000000" pitchFamily="2" charset="2"/>
              </a:rPr>
              <a:t>serve</a:t>
            </a:r>
            <a:r>
              <a:rPr lang="en-US" b="0" dirty="0">
                <a:sym typeface="Wingdings" panose="05000000000000000000" pitchFamily="2" charset="2"/>
              </a:rPr>
              <a:t>r </a:t>
            </a:r>
            <a:r>
              <a:rPr lang="en-US" b="0" dirty="0" err="1">
                <a:sym typeface="Wingdings" panose="05000000000000000000" pitchFamily="2" charset="2"/>
              </a:rPr>
              <a:t>sẽ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trở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thành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1" dirty="0">
                <a:sym typeface="Wingdings" panose="05000000000000000000" pitchFamily="2" charset="2"/>
              </a:rPr>
              <a:t>send window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của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1" dirty="0">
                <a:sym typeface="Wingdings" panose="05000000000000000000" pitchFamily="2" charset="2"/>
              </a:rPr>
              <a:t>server.</a:t>
            </a:r>
          </a:p>
          <a:p>
            <a:pPr marL="0" indent="0">
              <a:buFontTx/>
              <a:buNone/>
            </a:pPr>
            <a:endParaRPr lang="en-US" b="1" dirty="0"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- [</a:t>
            </a:r>
            <a:r>
              <a:rPr lang="en-US" sz="1200" b="1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LastByteRcvd</a:t>
            </a:r>
            <a:r>
              <a:rPr lang="en-US" sz="12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en-US" sz="1200" b="1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LastByteRead</a:t>
            </a:r>
            <a:r>
              <a:rPr lang="en-US" sz="12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 &lt;= </a:t>
            </a:r>
            <a:r>
              <a:rPr lang="en-US" sz="1200" b="1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RcvBuffer</a:t>
            </a:r>
            <a:r>
              <a:rPr lang="en-US" sz="12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2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kích</a:t>
            </a:r>
            <a:r>
              <a:rPr lang="en-US" sz="12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thước</a:t>
            </a:r>
            <a:r>
              <a:rPr lang="en-US" sz="12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dữ</a:t>
            </a:r>
            <a:r>
              <a:rPr lang="en-US" sz="12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liệu</a:t>
            </a:r>
            <a:r>
              <a:rPr lang="en-US" sz="12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trong</a:t>
            </a:r>
            <a:r>
              <a:rPr lang="en-US" sz="12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buffer). </a:t>
            </a:r>
            <a:r>
              <a:rPr lang="en-US" sz="12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Phần</a:t>
            </a:r>
            <a:r>
              <a:rPr lang="en-US" sz="12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hiệu</a:t>
            </a:r>
            <a:r>
              <a:rPr lang="en-US" sz="12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sz="12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hai</a:t>
            </a:r>
            <a:r>
              <a:rPr lang="en-US" sz="12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cái</a:t>
            </a:r>
            <a:r>
              <a:rPr lang="en-US" sz="12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này</a:t>
            </a:r>
            <a:r>
              <a:rPr lang="en-US" sz="12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chính</a:t>
            </a:r>
            <a:r>
              <a:rPr lang="en-US" sz="12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en-US" sz="12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phần</a:t>
            </a:r>
            <a:r>
              <a:rPr lang="en-US" sz="12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buffer </a:t>
            </a:r>
            <a:r>
              <a:rPr lang="en-US" sz="12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còn</a:t>
            </a:r>
            <a:r>
              <a:rPr lang="en-US" sz="12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trống</a:t>
            </a:r>
            <a:r>
              <a:rPr lang="en-US" sz="12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12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chính</a:t>
            </a:r>
            <a:r>
              <a:rPr lang="en-US" sz="12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en-US" sz="12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receive window</a:t>
            </a:r>
            <a:r>
              <a:rPr lang="en-US" sz="12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Trong</a:t>
            </a:r>
            <a:r>
              <a:rPr lang="en-US" sz="12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trường</a:t>
            </a:r>
            <a:r>
              <a:rPr lang="en-US" sz="12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hợp</a:t>
            </a:r>
            <a:r>
              <a:rPr lang="en-US" sz="12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thực</a:t>
            </a:r>
            <a:r>
              <a:rPr lang="en-US" sz="12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tế</a:t>
            </a:r>
            <a:r>
              <a:rPr lang="en-US" sz="12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1 </a:t>
            </a:r>
            <a:r>
              <a:rPr lang="en-US" sz="12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thiết</a:t>
            </a:r>
            <a:r>
              <a:rPr lang="en-US" sz="12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bị</a:t>
            </a:r>
            <a:r>
              <a:rPr lang="en-US" sz="12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sz="12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thể</a:t>
            </a:r>
            <a:r>
              <a:rPr lang="en-US" sz="12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xử</a:t>
            </a:r>
            <a:r>
              <a:rPr lang="en-US" sz="12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lý</a:t>
            </a:r>
            <a:r>
              <a:rPr lang="en-US" sz="12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hàng</a:t>
            </a:r>
            <a:r>
              <a:rPr lang="en-US" sz="12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trăm</a:t>
            </a:r>
            <a:r>
              <a:rPr lang="en-US" sz="12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connection TCP </a:t>
            </a:r>
            <a:r>
              <a:rPr lang="en-US" sz="12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nên</a:t>
            </a:r>
            <a:r>
              <a:rPr lang="en-US" sz="12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nó</a:t>
            </a:r>
            <a:r>
              <a:rPr lang="en-US" sz="12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phải</a:t>
            </a:r>
            <a:r>
              <a:rPr lang="en-US" sz="12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buffer </a:t>
            </a:r>
            <a:r>
              <a:rPr lang="en-US" sz="12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chứ</a:t>
            </a:r>
            <a:r>
              <a:rPr lang="en-US" sz="12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ko </a:t>
            </a:r>
            <a:r>
              <a:rPr lang="en-US" sz="12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thể</a:t>
            </a:r>
            <a:r>
              <a:rPr lang="en-US" sz="12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deliver </a:t>
            </a:r>
            <a:r>
              <a:rPr lang="en-US" sz="12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nó</a:t>
            </a:r>
            <a:r>
              <a:rPr lang="en-US" sz="12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ngay</a:t>
            </a:r>
            <a:r>
              <a:rPr lang="en-US" sz="12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lập</a:t>
            </a:r>
            <a:r>
              <a:rPr lang="en-US" sz="12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tức</a:t>
            </a:r>
            <a:r>
              <a:rPr lang="en-US" sz="12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lên</a:t>
            </a:r>
            <a:r>
              <a:rPr lang="en-US" sz="12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application layer.</a:t>
            </a:r>
            <a:r>
              <a:rPr lang="en-US" sz="12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reduce receive window </a:t>
            </a:r>
            <a:r>
              <a:rPr lang="en-US" sz="12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lại</a:t>
            </a:r>
            <a:r>
              <a:rPr lang="en-US" sz="12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send window </a:t>
            </a:r>
            <a:r>
              <a:rPr lang="en-US" sz="12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cũng</a:t>
            </a:r>
            <a:r>
              <a:rPr lang="en-US" sz="12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co </a:t>
            </a:r>
            <a:r>
              <a:rPr lang="en-US" sz="12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lại</a:t>
            </a:r>
            <a:r>
              <a:rPr lang="en-US" sz="12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Giả</a:t>
            </a:r>
            <a:r>
              <a:rPr lang="en-US" sz="12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2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sử</a:t>
            </a:r>
            <a:r>
              <a:rPr lang="en-US" sz="12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Last Byte </a:t>
            </a:r>
            <a:r>
              <a:rPr lang="en-US" sz="12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recv</a:t>
            </a:r>
            <a:r>
              <a:rPr lang="en-US" sz="12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di </a:t>
            </a:r>
            <a:r>
              <a:rPr lang="en-US" sz="12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chuyển</a:t>
            </a:r>
            <a:r>
              <a:rPr lang="en-US" sz="12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2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quá</a:t>
            </a:r>
            <a:r>
              <a:rPr lang="en-US" sz="12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2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nhanh</a:t>
            </a:r>
            <a:r>
              <a:rPr lang="en-US" sz="12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2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trong</a:t>
            </a:r>
            <a:r>
              <a:rPr lang="en-US" sz="12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2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khi</a:t>
            </a:r>
            <a:r>
              <a:rPr lang="en-US" sz="12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Last Byte Read di </a:t>
            </a:r>
            <a:r>
              <a:rPr lang="en-US" sz="12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chuyển</a:t>
            </a:r>
            <a:r>
              <a:rPr lang="en-US" sz="12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2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chậm</a:t>
            </a:r>
            <a:r>
              <a:rPr lang="en-US" sz="12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2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thì</a:t>
            </a:r>
            <a:r>
              <a:rPr lang="en-US" sz="12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2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nó</a:t>
            </a:r>
            <a:r>
              <a:rPr lang="en-US" sz="12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2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sẽ</a:t>
            </a:r>
            <a:r>
              <a:rPr lang="en-US" sz="12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2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bị</a:t>
            </a:r>
            <a:r>
              <a:rPr lang="en-US" sz="12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2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tràn</a:t>
            </a:r>
            <a:r>
              <a:rPr lang="en-US" sz="12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buffer.</a:t>
            </a:r>
            <a:endParaRPr lang="en-US" sz="12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Tx/>
              <a:buNone/>
            </a:pPr>
            <a:endParaRPr lang="en-US" b="1" dirty="0">
              <a:sym typeface="Wingdings" panose="05000000000000000000" pitchFamily="2" charset="2"/>
            </a:endParaRPr>
          </a:p>
          <a:p>
            <a:pPr marL="0" indent="0">
              <a:buFontTx/>
              <a:buNone/>
            </a:pPr>
            <a:r>
              <a:rPr lang="en-US" b="1" i="1" u="sng" dirty="0" err="1">
                <a:solidFill>
                  <a:srgbClr val="FF0000"/>
                </a:solidFill>
                <a:sym typeface="Wingdings" panose="05000000000000000000" pitchFamily="2" charset="2"/>
              </a:rPr>
              <a:t>Câu</a:t>
            </a:r>
            <a:r>
              <a:rPr lang="en-US" b="1" i="1" u="sng" dirty="0">
                <a:solidFill>
                  <a:srgbClr val="FF0000"/>
                </a:solidFill>
                <a:sym typeface="Wingdings" panose="05000000000000000000" pitchFamily="2" charset="2"/>
              </a:rPr>
              <a:t> </a:t>
            </a:r>
            <a:r>
              <a:rPr lang="en-US" b="1" i="1" u="sng" dirty="0" err="1">
                <a:solidFill>
                  <a:srgbClr val="FF0000"/>
                </a:solidFill>
                <a:sym typeface="Wingdings" panose="05000000000000000000" pitchFamily="2" charset="2"/>
              </a:rPr>
              <a:t>hỏi</a:t>
            </a:r>
            <a:r>
              <a:rPr lang="en-US" b="1" i="1" u="sng" dirty="0">
                <a:solidFill>
                  <a:srgbClr val="FF0000"/>
                </a:solidFill>
                <a:sym typeface="Wingdings" panose="05000000000000000000" pitchFamily="2" charset="2"/>
              </a:rPr>
              <a:t>:</a:t>
            </a:r>
          </a:p>
          <a:p>
            <a:pPr marL="0" indent="0">
              <a:buFontTx/>
              <a:buNone/>
            </a:pPr>
            <a:r>
              <a:rPr lang="en-US" b="1" dirty="0" err="1">
                <a:sym typeface="Wingdings" panose="05000000000000000000" pitchFamily="2" charset="2"/>
              </a:rPr>
              <a:t>Giả</a:t>
            </a:r>
            <a:r>
              <a:rPr lang="en-US" b="1" dirty="0">
                <a:sym typeface="Wingdings" panose="05000000000000000000" pitchFamily="2" charset="2"/>
              </a:rPr>
              <a:t> </a:t>
            </a:r>
            <a:r>
              <a:rPr lang="en-US" b="1" dirty="0" err="1">
                <a:sym typeface="Wingdings" panose="05000000000000000000" pitchFamily="2" charset="2"/>
              </a:rPr>
              <a:t>sử</a:t>
            </a:r>
            <a:r>
              <a:rPr lang="en-US" b="1" dirty="0">
                <a:sym typeface="Wingdings" panose="05000000000000000000" pitchFamily="2" charset="2"/>
              </a:rPr>
              <a:t> </a:t>
            </a:r>
            <a:r>
              <a:rPr lang="en-US" b="1" dirty="0" err="1">
                <a:sym typeface="Wingdings" panose="05000000000000000000" pitchFamily="2" charset="2"/>
              </a:rPr>
              <a:t>trường</a:t>
            </a:r>
            <a:r>
              <a:rPr lang="en-US" b="1" dirty="0">
                <a:sym typeface="Wingdings" panose="05000000000000000000" pitchFamily="2" charset="2"/>
              </a:rPr>
              <a:t> </a:t>
            </a:r>
            <a:r>
              <a:rPr lang="en-US" b="1" dirty="0" err="1">
                <a:sym typeface="Wingdings" panose="05000000000000000000" pitchFamily="2" charset="2"/>
              </a:rPr>
              <a:t>hợp</a:t>
            </a:r>
            <a:r>
              <a:rPr lang="en-US" b="1" dirty="0">
                <a:sym typeface="Wingdings" panose="05000000000000000000" pitchFamily="2" charset="2"/>
              </a:rPr>
              <a:t> </a:t>
            </a:r>
            <a:r>
              <a:rPr lang="en-US" b="1" dirty="0" err="1">
                <a:sym typeface="Wingdings" panose="05000000000000000000" pitchFamily="2" charset="2"/>
              </a:rPr>
              <a:t>đặc</a:t>
            </a:r>
            <a:r>
              <a:rPr lang="en-US" b="1" dirty="0">
                <a:sym typeface="Wingdings" panose="05000000000000000000" pitchFamily="2" charset="2"/>
              </a:rPr>
              <a:t> </a:t>
            </a:r>
            <a:r>
              <a:rPr lang="en-US" b="1" dirty="0" err="1">
                <a:sym typeface="Wingdings" panose="05000000000000000000" pitchFamily="2" charset="2"/>
              </a:rPr>
              <a:t>biệt</a:t>
            </a:r>
            <a:r>
              <a:rPr lang="en-US" b="1" dirty="0">
                <a:sym typeface="Wingdings" panose="05000000000000000000" pitchFamily="2" charset="2"/>
              </a:rPr>
              <a:t>.</a:t>
            </a:r>
          </a:p>
          <a:p>
            <a:pPr marL="0" indent="0">
              <a:buFontTx/>
              <a:buNone/>
            </a:pPr>
            <a:r>
              <a:rPr lang="en-US" dirty="0" err="1">
                <a:sym typeface="Wingdings" panose="05000000000000000000" pitchFamily="2" charset="2"/>
              </a:rPr>
              <a:t>Bên</a:t>
            </a:r>
            <a:r>
              <a:rPr lang="en-US" dirty="0">
                <a:sym typeface="Wingdings" panose="05000000000000000000" pitchFamily="2" charset="2"/>
              </a:rPr>
              <a:t> B </a:t>
            </a:r>
            <a:r>
              <a:rPr lang="en-US" dirty="0" err="1">
                <a:sym typeface="Wingdings" panose="05000000000000000000" pitchFamily="2" charset="2"/>
              </a:rPr>
              <a:t>có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b="1" dirty="0" err="1">
                <a:sym typeface="Wingdings" panose="05000000000000000000" pitchFamily="2" charset="2"/>
              </a:rPr>
              <a:t>rwnd</a:t>
            </a:r>
            <a:r>
              <a:rPr lang="en-US" b="1" dirty="0">
                <a:sym typeface="Wingdings" panose="05000000000000000000" pitchFamily="2" charset="2"/>
              </a:rPr>
              <a:t> =0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và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truyền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đi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cho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Bên</a:t>
            </a:r>
            <a:r>
              <a:rPr lang="en-US" dirty="0">
                <a:sym typeface="Wingdings" panose="05000000000000000000" pitchFamily="2" charset="2"/>
              </a:rPr>
              <a:t> A </a:t>
            </a:r>
            <a:r>
              <a:rPr lang="en-US" dirty="0" err="1">
                <a:sym typeface="Wingdings" panose="05000000000000000000" pitchFamily="2" charset="2"/>
              </a:rPr>
              <a:t>biết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là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như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vậy</a:t>
            </a:r>
            <a:r>
              <a:rPr lang="en-US" dirty="0">
                <a:sym typeface="Wingdings" panose="05000000000000000000" pitchFamily="2" charset="2"/>
              </a:rPr>
              <a:t>. </a:t>
            </a:r>
            <a:r>
              <a:rPr lang="en-US" dirty="0" err="1">
                <a:sym typeface="Wingdings" panose="05000000000000000000" pitchFamily="2" charset="2"/>
              </a:rPr>
              <a:t>Tuy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nhiên</a:t>
            </a:r>
            <a:r>
              <a:rPr lang="en-US" dirty="0">
                <a:sym typeface="Wingdings" panose="05000000000000000000" pitchFamily="2" charset="2"/>
              </a:rPr>
              <a:t>, </a:t>
            </a:r>
            <a:r>
              <a:rPr lang="en-US" dirty="0" err="1">
                <a:sym typeface="Wingdings" panose="05000000000000000000" pitchFamily="2" charset="2"/>
              </a:rPr>
              <a:t>sau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thời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điểm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đó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bên</a:t>
            </a:r>
            <a:r>
              <a:rPr lang="en-US" dirty="0">
                <a:sym typeface="Wingdings" panose="05000000000000000000" pitchFamily="2" charset="2"/>
              </a:rPr>
              <a:t> B, </a:t>
            </a:r>
            <a:r>
              <a:rPr lang="en-US" dirty="0" err="1">
                <a:sym typeface="Wingdings" panose="05000000000000000000" pitchFamily="2" charset="2"/>
              </a:rPr>
              <a:t>muốn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gửi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cập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nhật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mới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cho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bên</a:t>
            </a:r>
            <a:r>
              <a:rPr lang="en-US" dirty="0">
                <a:sym typeface="Wingdings" panose="05000000000000000000" pitchFamily="2" charset="2"/>
              </a:rPr>
              <a:t> A </a:t>
            </a:r>
            <a:r>
              <a:rPr lang="en-US" dirty="0" err="1">
                <a:sym typeface="Wingdings" panose="05000000000000000000" pitchFamily="2" charset="2"/>
              </a:rPr>
              <a:t>về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tình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hình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b="1" dirty="0">
                <a:sym typeface="Wingdings" panose="05000000000000000000" pitchFamily="2" charset="2"/>
              </a:rPr>
              <a:t>receive window</a:t>
            </a:r>
            <a:r>
              <a:rPr lang="en-US" dirty="0">
                <a:sym typeface="Wingdings" panose="05000000000000000000" pitchFamily="2" charset="2"/>
              </a:rPr>
              <a:t>, </a:t>
            </a:r>
            <a:r>
              <a:rPr lang="en-US" dirty="0" err="1">
                <a:sym typeface="Wingdings" panose="05000000000000000000" pitchFamily="2" charset="2"/>
              </a:rPr>
              <a:t>mà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ngặt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nỗi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lại</a:t>
            </a:r>
            <a:r>
              <a:rPr lang="en-US" dirty="0">
                <a:sym typeface="Wingdings" panose="05000000000000000000" pitchFamily="2" charset="2"/>
              </a:rPr>
              <a:t> ko </a:t>
            </a:r>
            <a:r>
              <a:rPr lang="en-US" dirty="0" err="1">
                <a:sym typeface="Wingdings" panose="05000000000000000000" pitchFamily="2" charset="2"/>
              </a:rPr>
              <a:t>có</a:t>
            </a:r>
            <a:r>
              <a:rPr lang="en-US" dirty="0">
                <a:sym typeface="Wingdings" panose="05000000000000000000" pitchFamily="2" charset="2"/>
              </a:rPr>
              <a:t> j </a:t>
            </a:r>
            <a:r>
              <a:rPr lang="en-US" dirty="0" err="1">
                <a:sym typeface="Wingdings" panose="05000000000000000000" pitchFamily="2" charset="2"/>
              </a:rPr>
              <a:t>để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gửi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cho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bên</a:t>
            </a:r>
            <a:r>
              <a:rPr lang="en-US" dirty="0">
                <a:sym typeface="Wingdings" panose="05000000000000000000" pitchFamily="2" charset="2"/>
              </a:rPr>
              <a:t> A   A </a:t>
            </a:r>
            <a:r>
              <a:rPr lang="en-US" dirty="0" err="1">
                <a:sym typeface="Wingdings" panose="05000000000000000000" pitchFamily="2" charset="2"/>
              </a:rPr>
              <a:t>bị</a:t>
            </a:r>
            <a:r>
              <a:rPr lang="en-US" dirty="0">
                <a:sym typeface="Wingdings" panose="05000000000000000000" pitchFamily="2" charset="2"/>
              </a:rPr>
              <a:t> blocked transmit </a:t>
            </a:r>
            <a:r>
              <a:rPr lang="en-US" dirty="0" err="1">
                <a:sym typeface="Wingdings" panose="05000000000000000000" pitchFamily="2" charset="2"/>
              </a:rPr>
              <a:t>vì</a:t>
            </a:r>
            <a:r>
              <a:rPr lang="en-US" dirty="0">
                <a:sym typeface="Wingdings" panose="05000000000000000000" pitchFamily="2" charset="2"/>
              </a:rPr>
              <a:t> ko </a:t>
            </a:r>
            <a:r>
              <a:rPr lang="en-US" dirty="0" err="1">
                <a:sym typeface="Wingdings" panose="05000000000000000000" pitchFamily="2" charset="2"/>
              </a:rPr>
              <a:t>được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thông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báo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giá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trị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mới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của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b="1" dirty="0">
                <a:sym typeface="Wingdings" panose="05000000000000000000" pitchFamily="2" charset="2"/>
              </a:rPr>
              <a:t>receive window </a:t>
            </a:r>
          </a:p>
          <a:p>
            <a:pPr marL="0" indent="0">
              <a:buFontTx/>
              <a:buNone/>
            </a:pP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b="1" dirty="0" err="1">
                <a:sym typeface="Wingdings" panose="05000000000000000000" pitchFamily="2" charset="2"/>
              </a:rPr>
              <a:t>Điều</a:t>
            </a:r>
            <a:r>
              <a:rPr lang="en-US" b="1" dirty="0">
                <a:sym typeface="Wingdings" panose="05000000000000000000" pitchFamily="2" charset="2"/>
              </a:rPr>
              <a:t> </a:t>
            </a:r>
            <a:r>
              <a:rPr lang="en-US" b="1" dirty="0" err="1">
                <a:sym typeface="Wingdings" panose="05000000000000000000" pitchFamily="2" charset="2"/>
              </a:rPr>
              <a:t>kiện</a:t>
            </a:r>
            <a:r>
              <a:rPr lang="en-US" b="1" dirty="0">
                <a:sym typeface="Wingdings" panose="05000000000000000000" pitchFamily="2" charset="2"/>
              </a:rPr>
              <a:t>: </a:t>
            </a:r>
            <a:r>
              <a:rPr lang="en-US" dirty="0" err="1">
                <a:sym typeface="Wingdings" panose="05000000000000000000" pitchFamily="2" charset="2"/>
              </a:rPr>
              <a:t>Bên</a:t>
            </a:r>
            <a:r>
              <a:rPr lang="en-US" dirty="0">
                <a:sym typeface="Wingdings" panose="05000000000000000000" pitchFamily="2" charset="2"/>
              </a:rPr>
              <a:t> B </a:t>
            </a:r>
            <a:r>
              <a:rPr lang="en-US" dirty="0" err="1">
                <a:sym typeface="Wingdings" panose="05000000000000000000" pitchFamily="2" charset="2"/>
              </a:rPr>
              <a:t>chỉ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gửi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cho</a:t>
            </a:r>
            <a:r>
              <a:rPr lang="en-US" dirty="0">
                <a:sym typeface="Wingdings" panose="05000000000000000000" pitchFamily="2" charset="2"/>
              </a:rPr>
              <a:t> A </a:t>
            </a:r>
            <a:r>
              <a:rPr lang="en-US" dirty="0" err="1">
                <a:sym typeface="Wingdings" panose="05000000000000000000" pitchFamily="2" charset="2"/>
              </a:rPr>
              <a:t>trong</a:t>
            </a:r>
            <a:r>
              <a:rPr lang="en-US" dirty="0">
                <a:sym typeface="Wingdings" panose="05000000000000000000" pitchFamily="2" charset="2"/>
              </a:rPr>
              <a:t> 2 case: </a:t>
            </a:r>
            <a:r>
              <a:rPr lang="en-US" dirty="0" err="1">
                <a:sym typeface="Wingdings" panose="05000000000000000000" pitchFamily="2" charset="2"/>
              </a:rPr>
              <a:t>có</a:t>
            </a:r>
            <a:r>
              <a:rPr lang="en-US" dirty="0">
                <a:sym typeface="Wingdings" panose="05000000000000000000" pitchFamily="2" charset="2"/>
              </a:rPr>
              <a:t> data </a:t>
            </a:r>
            <a:r>
              <a:rPr lang="en-US" dirty="0" err="1">
                <a:sym typeface="Wingdings" panose="05000000000000000000" pitchFamily="2" charset="2"/>
              </a:rPr>
              <a:t>để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gửi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hoặc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là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là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phải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là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phải</a:t>
            </a:r>
            <a:r>
              <a:rPr lang="en-US" dirty="0">
                <a:sym typeface="Wingdings" panose="05000000000000000000" pitchFamily="2" charset="2"/>
              </a:rPr>
              <a:t> ACK </a:t>
            </a:r>
            <a:r>
              <a:rPr lang="en-US" dirty="0" err="1">
                <a:sym typeface="Wingdings" panose="05000000000000000000" pitchFamily="2" charset="2"/>
              </a:rPr>
              <a:t>lại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cho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bên</a:t>
            </a:r>
            <a:r>
              <a:rPr lang="en-US" dirty="0">
                <a:sym typeface="Wingdings" panose="05000000000000000000" pitchFamily="2" charset="2"/>
              </a:rPr>
              <a:t> A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en-US" dirty="0" err="1">
                <a:sym typeface="Wingdings" panose="05000000000000000000" pitchFamily="2" charset="2"/>
              </a:rPr>
              <a:t>Giải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pháp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của</a:t>
            </a:r>
            <a:r>
              <a:rPr lang="en-US" dirty="0">
                <a:sym typeface="Wingdings" panose="05000000000000000000" pitchFamily="2" charset="2"/>
              </a:rPr>
              <a:t> TCP </a:t>
            </a:r>
            <a:r>
              <a:rPr lang="en-US" dirty="0" err="1">
                <a:sym typeface="Wingdings" panose="05000000000000000000" pitchFamily="2" charset="2"/>
              </a:rPr>
              <a:t>sẽ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gửi</a:t>
            </a:r>
            <a:r>
              <a:rPr lang="en-US" dirty="0">
                <a:sym typeface="Wingdings" panose="05000000000000000000" pitchFamily="2" charset="2"/>
              </a:rPr>
              <a:t> 1 byte data </a:t>
            </a:r>
            <a:r>
              <a:rPr lang="en-US" dirty="0" err="1">
                <a:sym typeface="Wingdings" panose="05000000000000000000" pitchFamily="2" charset="2"/>
              </a:rPr>
              <a:t>kể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cả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khi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bên</a:t>
            </a:r>
            <a:r>
              <a:rPr lang="en-US" dirty="0">
                <a:sym typeface="Wingdings" panose="05000000000000000000" pitchFamily="2" charset="2"/>
              </a:rPr>
              <a:t> B </a:t>
            </a:r>
            <a:r>
              <a:rPr lang="en-US" dirty="0" err="1">
                <a:sym typeface="Wingdings" panose="05000000000000000000" pitchFamily="2" charset="2"/>
              </a:rPr>
              <a:t>bị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hết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recv</a:t>
            </a:r>
            <a:r>
              <a:rPr lang="en-US" dirty="0">
                <a:sym typeface="Wingdings" panose="05000000000000000000" pitchFamily="2" charset="2"/>
              </a:rPr>
              <a:t> window -&gt; </a:t>
            </a:r>
            <a:r>
              <a:rPr lang="en-US" dirty="0" err="1">
                <a:sym typeface="Wingdings" panose="05000000000000000000" pitchFamily="2" charset="2"/>
              </a:rPr>
              <a:t>để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nhận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được</a:t>
            </a:r>
            <a:r>
              <a:rPr lang="en-US" dirty="0">
                <a:sym typeface="Wingdings" panose="05000000000000000000" pitchFamily="2" charset="2"/>
              </a:rPr>
              <a:t> ACK </a:t>
            </a:r>
            <a:r>
              <a:rPr lang="en-US" dirty="0" err="1">
                <a:sym typeface="Wingdings" panose="05000000000000000000" pitchFamily="2" charset="2"/>
              </a:rPr>
              <a:t>bên</a:t>
            </a:r>
            <a:r>
              <a:rPr lang="en-US" dirty="0">
                <a:sym typeface="Wingdings" panose="05000000000000000000" pitchFamily="2" charset="2"/>
              </a:rPr>
              <a:t> B</a:t>
            </a:r>
          </a:p>
          <a:p>
            <a:pPr marL="0" indent="0">
              <a:buFont typeface="Wingdings" panose="05000000000000000000" pitchFamily="2" charset="2"/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>
              <a:buFont typeface="Wingdings" panose="05000000000000000000" pitchFamily="2" charset="2"/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à"/>
            </a:pPr>
            <a:endParaRPr lang="en-US" dirty="0">
              <a:sym typeface="Wingdings" panose="05000000000000000000" pitchFamily="2" charset="2"/>
            </a:endParaRPr>
          </a:p>
          <a:p>
            <a:pPr marL="0" indent="0">
              <a:buFontTx/>
              <a:buNone/>
            </a:pPr>
            <a:endParaRPr lang="en-US" dirty="0">
              <a:sym typeface="Wingdings" panose="05000000000000000000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9DD5D2-3395-43AA-B13B-6C8E58FD27C4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47753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b="1" dirty="0" err="1">
                <a:sym typeface="Wingdings" panose="05000000000000000000" pitchFamily="2" charset="2"/>
              </a:rPr>
              <a:t>Mục</a:t>
            </a:r>
            <a:r>
              <a:rPr lang="en-US" b="1" dirty="0">
                <a:sym typeface="Wingdings" panose="05000000000000000000" pitchFamily="2" charset="2"/>
              </a:rPr>
              <a:t> </a:t>
            </a:r>
            <a:r>
              <a:rPr lang="en-US" b="1" dirty="0" err="1">
                <a:sym typeface="Wingdings" panose="05000000000000000000" pitchFamily="2" charset="2"/>
              </a:rPr>
              <a:t>đích</a:t>
            </a:r>
            <a:r>
              <a:rPr lang="en-US" b="1" dirty="0">
                <a:sym typeface="Wingdings" panose="05000000000000000000" pitchFamily="2" charset="2"/>
              </a:rPr>
              <a:t> </a:t>
            </a:r>
            <a:r>
              <a:rPr lang="en-US" b="1" dirty="0" err="1">
                <a:sym typeface="Wingdings" panose="05000000000000000000" pitchFamily="2" charset="2"/>
              </a:rPr>
              <a:t>của</a:t>
            </a:r>
            <a:r>
              <a:rPr lang="en-US" b="1" dirty="0">
                <a:sym typeface="Wingdings" panose="05000000000000000000" pitchFamily="2" charset="2"/>
              </a:rPr>
              <a:t> </a:t>
            </a:r>
            <a:r>
              <a:rPr lang="en-US" b="1" dirty="0" err="1">
                <a:sym typeface="Wingdings" panose="05000000000000000000" pitchFamily="2" charset="2"/>
              </a:rPr>
              <a:t>chống</a:t>
            </a:r>
            <a:r>
              <a:rPr lang="en-US" b="1" dirty="0">
                <a:sym typeface="Wingdings" panose="05000000000000000000" pitchFamily="2" charset="2"/>
              </a:rPr>
              <a:t> </a:t>
            </a:r>
            <a:r>
              <a:rPr lang="en-US" b="1" dirty="0" err="1">
                <a:sym typeface="Wingdings" panose="05000000000000000000" pitchFamily="2" charset="2"/>
              </a:rPr>
              <a:t>nghẽn</a:t>
            </a:r>
            <a:r>
              <a:rPr lang="en-US" b="1" dirty="0">
                <a:sym typeface="Wingdings" panose="05000000000000000000" pitchFamily="2" charset="2"/>
              </a:rPr>
              <a:t>: </a:t>
            </a:r>
            <a:r>
              <a:rPr lang="en-US" b="1" dirty="0" err="1">
                <a:sym typeface="Wingdings" panose="05000000000000000000" pitchFamily="2" charset="2"/>
              </a:rPr>
              <a:t>tránh</a:t>
            </a:r>
            <a:r>
              <a:rPr lang="en-US" b="1" dirty="0">
                <a:sym typeface="Wingdings" panose="05000000000000000000" pitchFamily="2" charset="2"/>
              </a:rPr>
              <a:t> </a:t>
            </a:r>
            <a:r>
              <a:rPr lang="en-US" b="1" dirty="0" err="1">
                <a:sym typeface="Wingdings" panose="05000000000000000000" pitchFamily="2" charset="2"/>
              </a:rPr>
              <a:t>làm</a:t>
            </a:r>
            <a:r>
              <a:rPr lang="en-US" b="1" dirty="0">
                <a:sym typeface="Wingdings" panose="05000000000000000000" pitchFamily="2" charset="2"/>
              </a:rPr>
              <a:t> </a:t>
            </a:r>
            <a:r>
              <a:rPr lang="en-US" b="1" dirty="0" err="1">
                <a:sym typeface="Wingdings" panose="05000000000000000000" pitchFamily="2" charset="2"/>
              </a:rPr>
              <a:t>tràn</a:t>
            </a:r>
            <a:r>
              <a:rPr lang="en-US" b="1" dirty="0">
                <a:sym typeface="Wingdings" panose="05000000000000000000" pitchFamily="2" charset="2"/>
              </a:rPr>
              <a:t> </a:t>
            </a:r>
            <a:r>
              <a:rPr lang="en-US" b="1" dirty="0" err="1">
                <a:sym typeface="Wingdings" panose="05000000000000000000" pitchFamily="2" charset="2"/>
              </a:rPr>
              <a:t>bộ</a:t>
            </a:r>
            <a:r>
              <a:rPr lang="en-US" b="1" dirty="0">
                <a:sym typeface="Wingdings" panose="05000000000000000000" pitchFamily="2" charset="2"/>
              </a:rPr>
              <a:t> </a:t>
            </a:r>
            <a:r>
              <a:rPr lang="en-US" b="1" dirty="0" err="1">
                <a:sym typeface="Wingdings" panose="05000000000000000000" pitchFamily="2" charset="2"/>
              </a:rPr>
              <a:t>đệm</a:t>
            </a:r>
            <a:r>
              <a:rPr lang="en-US" b="1" dirty="0">
                <a:sym typeface="Wingdings" panose="05000000000000000000" pitchFamily="2" charset="2"/>
              </a:rPr>
              <a:t> network ở </a:t>
            </a:r>
            <a:r>
              <a:rPr lang="en-US" b="1" dirty="0" err="1">
                <a:sym typeface="Wingdings" panose="05000000000000000000" pitchFamily="2" charset="2"/>
              </a:rPr>
              <a:t>các</a:t>
            </a:r>
            <a:r>
              <a:rPr lang="en-US" b="1" dirty="0">
                <a:sym typeface="Wingdings" panose="05000000000000000000" pitchFamily="2" charset="2"/>
              </a:rPr>
              <a:t> </a:t>
            </a:r>
            <a:r>
              <a:rPr lang="en-US" b="1" dirty="0" err="1">
                <a:sym typeface="Wingdings" panose="05000000000000000000" pitchFamily="2" charset="2"/>
              </a:rPr>
              <a:t>thiết</a:t>
            </a:r>
            <a:r>
              <a:rPr lang="en-US" b="1" dirty="0">
                <a:sym typeface="Wingdings" panose="05000000000000000000" pitchFamily="2" charset="2"/>
              </a:rPr>
              <a:t> </a:t>
            </a:r>
            <a:r>
              <a:rPr lang="en-US" b="1" dirty="0" err="1">
                <a:sym typeface="Wingdings" panose="05000000000000000000" pitchFamily="2" charset="2"/>
              </a:rPr>
              <a:t>bị</a:t>
            </a:r>
            <a:r>
              <a:rPr lang="en-US" b="1" dirty="0">
                <a:sym typeface="Wingdings" panose="05000000000000000000" pitchFamily="2" charset="2"/>
              </a:rPr>
              <a:t> ở </a:t>
            </a:r>
            <a:r>
              <a:rPr lang="en-US" b="1" dirty="0" err="1">
                <a:sym typeface="Wingdings" panose="05000000000000000000" pitchFamily="2" charset="2"/>
              </a:rPr>
              <a:t>giữa</a:t>
            </a:r>
            <a:r>
              <a:rPr lang="en-US" b="1" dirty="0">
                <a:sym typeface="Wingdings" panose="05000000000000000000" pitchFamily="2" charset="2"/>
              </a:rPr>
              <a:t> </a:t>
            </a:r>
            <a:r>
              <a:rPr lang="en-US" b="1" dirty="0" err="1">
                <a:sym typeface="Wingdings" panose="05000000000000000000" pitchFamily="2" charset="2"/>
              </a:rPr>
              <a:t>trong</a:t>
            </a:r>
            <a:r>
              <a:rPr lang="en-US" b="1" dirty="0">
                <a:sym typeface="Wingdings" panose="05000000000000000000" pitchFamily="2" charset="2"/>
              </a:rPr>
              <a:t> </a:t>
            </a:r>
            <a:r>
              <a:rPr lang="en-US" b="1" dirty="0" err="1">
                <a:sym typeface="Wingdings" panose="05000000000000000000" pitchFamily="2" charset="2"/>
              </a:rPr>
              <a:t>mạng</a:t>
            </a:r>
            <a:r>
              <a:rPr lang="en-US" b="1" dirty="0">
                <a:sym typeface="Wingdings" panose="05000000000000000000" pitchFamily="2" charset="2"/>
              </a:rPr>
              <a:t> (router)  </a:t>
            </a:r>
            <a:r>
              <a:rPr lang="en-US" b="1" dirty="0" err="1">
                <a:sym typeface="Wingdings" panose="05000000000000000000" pitchFamily="2" charset="2"/>
              </a:rPr>
              <a:t>gây</a:t>
            </a:r>
            <a:r>
              <a:rPr lang="en-US" b="1" dirty="0">
                <a:sym typeface="Wingdings" panose="05000000000000000000" pitchFamily="2" charset="2"/>
              </a:rPr>
              <a:t> ra drop </a:t>
            </a:r>
            <a:r>
              <a:rPr lang="en-US" b="1" dirty="0" err="1">
                <a:sym typeface="Wingdings" panose="05000000000000000000" pitchFamily="2" charset="2"/>
              </a:rPr>
              <a:t>gói</a:t>
            </a:r>
            <a:r>
              <a:rPr lang="en-US" b="1" dirty="0">
                <a:sym typeface="Wingdings" panose="05000000000000000000" pitchFamily="2" charset="2"/>
              </a:rPr>
              <a:t> </a:t>
            </a:r>
            <a:r>
              <a:rPr lang="en-US" b="1" dirty="0" err="1">
                <a:sym typeface="Wingdings" panose="05000000000000000000" pitchFamily="2" charset="2"/>
              </a:rPr>
              <a:t>hoặc</a:t>
            </a:r>
            <a:r>
              <a:rPr lang="en-US" b="1" dirty="0">
                <a:sym typeface="Wingdings" panose="05000000000000000000" pitchFamily="2" charset="2"/>
              </a:rPr>
              <a:t> </a:t>
            </a:r>
            <a:r>
              <a:rPr lang="en-US" b="1" dirty="0" err="1">
                <a:sym typeface="Wingdings" panose="05000000000000000000" pitchFamily="2" charset="2"/>
              </a:rPr>
              <a:t>gói</a:t>
            </a:r>
            <a:r>
              <a:rPr lang="en-US" b="1" dirty="0">
                <a:sym typeface="Wingdings" panose="05000000000000000000" pitchFamily="2" charset="2"/>
              </a:rPr>
              <a:t> </a:t>
            </a:r>
            <a:r>
              <a:rPr lang="en-US" b="1" dirty="0" err="1">
                <a:sym typeface="Wingdings" panose="05000000000000000000" pitchFamily="2" charset="2"/>
              </a:rPr>
              <a:t>bị</a:t>
            </a:r>
            <a:r>
              <a:rPr lang="en-US" b="1" dirty="0">
                <a:sym typeface="Wingdings" panose="05000000000000000000" pitchFamily="2" charset="2"/>
              </a:rPr>
              <a:t> delay</a:t>
            </a:r>
          </a:p>
          <a:p>
            <a:pPr marL="0" indent="0">
              <a:buFontTx/>
              <a:buNone/>
            </a:pPr>
            <a:endParaRPr lang="en-US" b="1" dirty="0">
              <a:sym typeface="Wingdings" panose="05000000000000000000" pitchFamily="2" charset="2"/>
            </a:endParaRPr>
          </a:p>
          <a:p>
            <a:pPr marL="0" indent="0">
              <a:buFontTx/>
              <a:buNone/>
            </a:pPr>
            <a:r>
              <a:rPr lang="en-US" b="1" dirty="0">
                <a:sym typeface="Wingdings" panose="05000000000000000000" pitchFamily="2" charset="2"/>
              </a:rPr>
              <a:t>3 </a:t>
            </a:r>
            <a:r>
              <a:rPr lang="en-US" b="1" dirty="0" err="1">
                <a:sym typeface="Wingdings" panose="05000000000000000000" pitchFamily="2" charset="2"/>
              </a:rPr>
              <a:t>Câu</a:t>
            </a:r>
            <a:r>
              <a:rPr lang="en-US" b="1" dirty="0">
                <a:sym typeface="Wingdings" panose="05000000000000000000" pitchFamily="2" charset="2"/>
              </a:rPr>
              <a:t> </a:t>
            </a:r>
            <a:r>
              <a:rPr lang="en-US" b="1" dirty="0" err="1">
                <a:sym typeface="Wingdings" panose="05000000000000000000" pitchFamily="2" charset="2"/>
              </a:rPr>
              <a:t>hỏi</a:t>
            </a:r>
            <a:r>
              <a:rPr lang="en-US" b="1" dirty="0">
                <a:sym typeface="Wingdings" panose="05000000000000000000" pitchFamily="2" charset="2"/>
              </a:rPr>
              <a:t> </a:t>
            </a:r>
            <a:r>
              <a:rPr lang="en-US" b="1" dirty="0" err="1">
                <a:sym typeface="Wingdings" panose="05000000000000000000" pitchFamily="2" charset="2"/>
              </a:rPr>
              <a:t>chính</a:t>
            </a:r>
            <a:r>
              <a:rPr lang="en-US" b="1" dirty="0">
                <a:sym typeface="Wingdings" panose="05000000000000000000" pitchFamily="2" charset="2"/>
              </a:rPr>
              <a:t>:</a:t>
            </a:r>
          </a:p>
          <a:p>
            <a:pPr marL="0" indent="0">
              <a:buFontTx/>
              <a:buNone/>
            </a:pPr>
            <a:r>
              <a:rPr lang="en-US" dirty="0">
                <a:sym typeface="Wingdings" panose="05000000000000000000" pitchFamily="2" charset="2"/>
              </a:rPr>
              <a:t>1. </a:t>
            </a:r>
            <a:r>
              <a:rPr lang="en-US" b="1" i="1" dirty="0">
                <a:sym typeface="Wingdings" panose="05000000000000000000" pitchFamily="2" charset="2"/>
              </a:rPr>
              <a:t>How does a TCP sender perceives regulate the rate</a:t>
            </a:r>
          </a:p>
          <a:p>
            <a:pPr marL="0" indent="0">
              <a:buFontTx/>
              <a:buNone/>
            </a:pPr>
            <a:r>
              <a:rPr lang="en-US" dirty="0">
                <a:sym typeface="Wingdings" panose="05000000000000000000" pitchFamily="2" charset="2"/>
              </a:rPr>
              <a:t>Ans: Send rate = congestion window / RTT (bytes/ sec)</a:t>
            </a:r>
          </a:p>
          <a:p>
            <a:pPr marL="0" indent="0">
              <a:buFontTx/>
              <a:buNone/>
            </a:pPr>
            <a:r>
              <a:rPr lang="en-US" dirty="0">
                <a:sym typeface="Wingdings" panose="05000000000000000000" pitchFamily="2" charset="2"/>
              </a:rPr>
              <a:t>-&gt;</a:t>
            </a:r>
            <a:r>
              <a:rPr lang="en-US" b="1" dirty="0">
                <a:sym typeface="Wingdings" panose="05000000000000000000" pitchFamily="2" charset="2"/>
              </a:rPr>
              <a:t>modify/regulate send rate = regulate congestion window</a:t>
            </a:r>
          </a:p>
          <a:p>
            <a:pPr marL="0" indent="0">
              <a:buFontTx/>
              <a:buNone/>
            </a:pPr>
            <a:endParaRPr lang="en-US" b="1" dirty="0">
              <a:sym typeface="Wingdings" panose="05000000000000000000" pitchFamily="2" charset="2"/>
            </a:endParaRPr>
          </a:p>
          <a:p>
            <a:pPr marL="0" indent="0">
              <a:buFontTx/>
              <a:buNone/>
            </a:pPr>
            <a:r>
              <a:rPr lang="en-US" b="1" dirty="0">
                <a:sym typeface="Wingdings" panose="05000000000000000000" pitchFamily="2" charset="2"/>
              </a:rPr>
              <a:t>2. </a:t>
            </a:r>
            <a:r>
              <a:rPr lang="en-US" b="1" i="1" dirty="0">
                <a:sym typeface="Wingdings" panose="05000000000000000000" pitchFamily="2" charset="2"/>
              </a:rPr>
              <a:t>How do the TCP sender perceive congestion</a:t>
            </a:r>
          </a:p>
          <a:p>
            <a:pPr marL="0" indent="0">
              <a:buFontTx/>
              <a:buNone/>
            </a:pPr>
            <a:r>
              <a:rPr lang="en-US" b="0" dirty="0">
                <a:sym typeface="Wingdings" panose="05000000000000000000" pitchFamily="2" charset="2"/>
              </a:rPr>
              <a:t>Ans: Timeout </a:t>
            </a:r>
            <a:r>
              <a:rPr lang="en-US" b="0" dirty="0" err="1">
                <a:sym typeface="Wingdings" panose="05000000000000000000" pitchFamily="2" charset="2"/>
              </a:rPr>
              <a:t>hoặc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là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nhận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được</a:t>
            </a:r>
            <a:r>
              <a:rPr lang="en-US" b="0" dirty="0">
                <a:sym typeface="Wingdings" panose="05000000000000000000" pitchFamily="2" charset="2"/>
              </a:rPr>
              <a:t> 3 duplicate ACKs.</a:t>
            </a:r>
          </a:p>
          <a:p>
            <a:pPr marL="0" indent="0">
              <a:buFontTx/>
              <a:buNone/>
            </a:pPr>
            <a:endParaRPr lang="en-US" b="0" dirty="0">
              <a:sym typeface="Wingdings" panose="05000000000000000000" pitchFamily="2" charset="2"/>
            </a:endParaRPr>
          </a:p>
          <a:p>
            <a:pPr marL="0" indent="0">
              <a:buFontTx/>
              <a:buNone/>
            </a:pPr>
            <a:r>
              <a:rPr lang="en-US" b="0" dirty="0">
                <a:sym typeface="Wingdings" panose="05000000000000000000" pitchFamily="2" charset="2"/>
              </a:rPr>
              <a:t>3. </a:t>
            </a:r>
            <a:r>
              <a:rPr lang="en-US" b="1" dirty="0">
                <a:sym typeface="Wingdings" panose="05000000000000000000" pitchFamily="2" charset="2"/>
              </a:rPr>
              <a:t>Algorithm to change the rate ??</a:t>
            </a:r>
          </a:p>
          <a:p>
            <a:pPr marL="0" indent="0">
              <a:buFontTx/>
              <a:buNone/>
            </a:pPr>
            <a:r>
              <a:rPr lang="en-US" b="0" dirty="0" err="1">
                <a:sym typeface="Wingdings" panose="05000000000000000000" pitchFamily="2" charset="2"/>
              </a:rPr>
              <a:t>Giải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quyết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điều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này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bằng</a:t>
            </a:r>
            <a:r>
              <a:rPr lang="en-US" b="0" dirty="0">
                <a:sym typeface="Wingdings" panose="05000000000000000000" pitchFamily="2" charset="2"/>
              </a:rPr>
              <a:t> 3 </a:t>
            </a:r>
            <a:r>
              <a:rPr lang="en-US" b="0" dirty="0" err="1">
                <a:sym typeface="Wingdings" panose="05000000000000000000" pitchFamily="2" charset="2"/>
              </a:rPr>
              <a:t>nguyên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lý</a:t>
            </a:r>
            <a:r>
              <a:rPr lang="en-US" b="0" dirty="0">
                <a:sym typeface="Wingdings" panose="05000000000000000000" pitchFamily="2" charset="2"/>
              </a:rPr>
              <a:t>:</a:t>
            </a:r>
          </a:p>
          <a:p>
            <a:pPr marL="0" indent="0">
              <a:buFontTx/>
              <a:buNone/>
            </a:pPr>
            <a:r>
              <a:rPr lang="en-US" b="1" dirty="0">
                <a:sym typeface="Wingdings" panose="05000000000000000000" pitchFamily="2" charset="2"/>
              </a:rPr>
              <a:t>+ Lost segment:  congestion  Regulation approach: </a:t>
            </a:r>
            <a:r>
              <a:rPr lang="en-US" b="1" dirty="0">
                <a:solidFill>
                  <a:srgbClr val="FF0000"/>
                </a:solidFill>
                <a:sym typeface="Wingdings" panose="05000000000000000000" pitchFamily="2" charset="2"/>
              </a:rPr>
              <a:t>rate decrease  </a:t>
            </a:r>
            <a:r>
              <a:rPr lang="en-US" b="1" dirty="0" err="1">
                <a:solidFill>
                  <a:srgbClr val="FF0000"/>
                </a:solidFill>
                <a:sym typeface="Wingdings" panose="05000000000000000000" pitchFamily="2" charset="2"/>
              </a:rPr>
              <a:t>Giảm</a:t>
            </a:r>
            <a:r>
              <a:rPr lang="en-US" b="1" dirty="0">
                <a:solidFill>
                  <a:srgbClr val="FF0000"/>
                </a:solidFill>
                <a:sym typeface="Wingdings" panose="05000000000000000000" pitchFamily="2" charset="2"/>
              </a:rPr>
              <a:t> </a:t>
            </a:r>
            <a:r>
              <a:rPr lang="en-US" b="1" dirty="0" err="1">
                <a:solidFill>
                  <a:srgbClr val="FF0000"/>
                </a:solidFill>
                <a:sym typeface="Wingdings" panose="05000000000000000000" pitchFamily="2" charset="2"/>
              </a:rPr>
              <a:t>cửa</a:t>
            </a:r>
            <a:r>
              <a:rPr lang="en-US" b="1" dirty="0">
                <a:solidFill>
                  <a:srgbClr val="FF0000"/>
                </a:solidFill>
                <a:sym typeface="Wingdings" panose="05000000000000000000" pitchFamily="2" charset="2"/>
              </a:rPr>
              <a:t> </a:t>
            </a:r>
            <a:r>
              <a:rPr lang="en-US" b="1" dirty="0" err="1">
                <a:solidFill>
                  <a:srgbClr val="FF0000"/>
                </a:solidFill>
                <a:sym typeface="Wingdings" panose="05000000000000000000" pitchFamily="2" charset="2"/>
              </a:rPr>
              <a:t>sổ</a:t>
            </a:r>
            <a:r>
              <a:rPr lang="en-US" b="1" dirty="0">
                <a:solidFill>
                  <a:srgbClr val="FF0000"/>
                </a:solidFill>
                <a:sym typeface="Wingdings" panose="05000000000000000000" pitchFamily="2" charset="2"/>
              </a:rPr>
              <a:t> congestion </a:t>
            </a:r>
            <a:r>
              <a:rPr lang="en-US" b="1" dirty="0" err="1">
                <a:solidFill>
                  <a:srgbClr val="FF0000"/>
                </a:solidFill>
                <a:sym typeface="Wingdings" panose="05000000000000000000" pitchFamily="2" charset="2"/>
              </a:rPr>
              <a:t>lại</a:t>
            </a:r>
            <a:endParaRPr lang="en-US" b="1" dirty="0">
              <a:solidFill>
                <a:srgbClr val="FF0000"/>
              </a:solidFill>
              <a:sym typeface="Wingdings" panose="05000000000000000000" pitchFamily="2" charset="2"/>
            </a:endParaRPr>
          </a:p>
          <a:p>
            <a:pPr marL="0" indent="0">
              <a:buFontTx/>
              <a:buNone/>
            </a:pPr>
            <a:r>
              <a:rPr lang="en-US" b="1" dirty="0">
                <a:solidFill>
                  <a:srgbClr val="FF0000"/>
                </a:solidFill>
                <a:sym typeface="Wingdings" panose="05000000000000000000" pitchFamily="2" charset="2"/>
              </a:rPr>
              <a:t>+ ACK segment: Work well  Regulation approach  </a:t>
            </a:r>
            <a:r>
              <a:rPr lang="en-US" b="1" dirty="0" err="1">
                <a:solidFill>
                  <a:srgbClr val="FF0000"/>
                </a:solidFill>
                <a:sym typeface="Wingdings" panose="05000000000000000000" pitchFamily="2" charset="2"/>
              </a:rPr>
              <a:t>Tăng</a:t>
            </a:r>
            <a:r>
              <a:rPr lang="en-US" b="1" dirty="0">
                <a:solidFill>
                  <a:srgbClr val="FF0000"/>
                </a:solidFill>
                <a:sym typeface="Wingdings" panose="05000000000000000000" pitchFamily="2" charset="2"/>
              </a:rPr>
              <a:t> </a:t>
            </a:r>
            <a:r>
              <a:rPr lang="en-US" b="1" dirty="0" err="1">
                <a:solidFill>
                  <a:srgbClr val="FF0000"/>
                </a:solidFill>
                <a:sym typeface="Wingdings" panose="05000000000000000000" pitchFamily="2" charset="2"/>
              </a:rPr>
              <a:t>cửa</a:t>
            </a:r>
            <a:r>
              <a:rPr lang="en-US" b="1" dirty="0">
                <a:solidFill>
                  <a:srgbClr val="FF0000"/>
                </a:solidFill>
                <a:sym typeface="Wingdings" panose="05000000000000000000" pitchFamily="2" charset="2"/>
              </a:rPr>
              <a:t> </a:t>
            </a:r>
            <a:r>
              <a:rPr lang="en-US" b="1" dirty="0" err="1">
                <a:solidFill>
                  <a:srgbClr val="FF0000"/>
                </a:solidFill>
                <a:sym typeface="Wingdings" panose="05000000000000000000" pitchFamily="2" charset="2"/>
              </a:rPr>
              <a:t>sổ</a:t>
            </a:r>
            <a:r>
              <a:rPr lang="en-US" b="1" dirty="0">
                <a:solidFill>
                  <a:srgbClr val="FF0000"/>
                </a:solidFill>
                <a:sym typeface="Wingdings" panose="05000000000000000000" pitchFamily="2" charset="2"/>
              </a:rPr>
              <a:t> congestion </a:t>
            </a:r>
            <a:r>
              <a:rPr lang="en-US" b="1" dirty="0" err="1">
                <a:solidFill>
                  <a:srgbClr val="FF0000"/>
                </a:solidFill>
                <a:sym typeface="Wingdings" panose="05000000000000000000" pitchFamily="2" charset="2"/>
              </a:rPr>
              <a:t>lên</a:t>
            </a:r>
            <a:r>
              <a:rPr lang="en-US" b="1" dirty="0">
                <a:solidFill>
                  <a:srgbClr val="FF0000"/>
                </a:solidFill>
                <a:sym typeface="Wingdings" panose="05000000000000000000" pitchFamily="2" charset="2"/>
              </a:rPr>
              <a:t>.</a:t>
            </a:r>
          </a:p>
          <a:p>
            <a:pPr marL="0" indent="0">
              <a:buFontTx/>
              <a:buNone/>
            </a:pPr>
            <a:r>
              <a:rPr lang="en-US" b="1" dirty="0">
                <a:solidFill>
                  <a:srgbClr val="FF0000"/>
                </a:solidFill>
                <a:sym typeface="Wingdings" panose="05000000000000000000" pitchFamily="2" charset="2"/>
              </a:rPr>
              <a:t>+ </a:t>
            </a:r>
            <a:r>
              <a:rPr lang="en-US" b="1" dirty="0" err="1">
                <a:solidFill>
                  <a:srgbClr val="FF0000"/>
                </a:solidFill>
                <a:sym typeface="Wingdings" panose="05000000000000000000" pitchFamily="2" charset="2"/>
              </a:rPr>
              <a:t>Thăm</a:t>
            </a:r>
            <a:r>
              <a:rPr lang="en-US" b="1" dirty="0">
                <a:solidFill>
                  <a:srgbClr val="FF0000"/>
                </a:solidFill>
                <a:sym typeface="Wingdings" panose="05000000000000000000" pitchFamily="2" charset="2"/>
              </a:rPr>
              <a:t> </a:t>
            </a:r>
            <a:r>
              <a:rPr lang="en-US" b="1" dirty="0" err="1">
                <a:solidFill>
                  <a:srgbClr val="FF0000"/>
                </a:solidFill>
                <a:sym typeface="Wingdings" panose="05000000000000000000" pitchFamily="2" charset="2"/>
              </a:rPr>
              <a:t>dò</a:t>
            </a:r>
            <a:r>
              <a:rPr lang="en-US" b="1" dirty="0">
                <a:solidFill>
                  <a:srgbClr val="FF0000"/>
                </a:solidFill>
                <a:sym typeface="Wingdings" panose="05000000000000000000" pitchFamily="2" charset="2"/>
              </a:rPr>
              <a:t> </a:t>
            </a:r>
            <a:r>
              <a:rPr lang="en-US" b="1" dirty="0" err="1">
                <a:solidFill>
                  <a:srgbClr val="FF0000"/>
                </a:solidFill>
                <a:sym typeface="Wingdings" panose="05000000000000000000" pitchFamily="2" charset="2"/>
              </a:rPr>
              <a:t>băng</a:t>
            </a:r>
            <a:r>
              <a:rPr lang="en-US" b="1" dirty="0">
                <a:solidFill>
                  <a:srgbClr val="FF0000"/>
                </a:solidFill>
                <a:sym typeface="Wingdings" panose="05000000000000000000" pitchFamily="2" charset="2"/>
              </a:rPr>
              <a:t> </a:t>
            </a:r>
            <a:r>
              <a:rPr lang="en-US" b="1" dirty="0" err="1">
                <a:solidFill>
                  <a:srgbClr val="FF0000"/>
                </a:solidFill>
                <a:sym typeface="Wingdings" panose="05000000000000000000" pitchFamily="2" charset="2"/>
              </a:rPr>
              <a:t>thông</a:t>
            </a:r>
            <a:r>
              <a:rPr lang="en-US" b="1" dirty="0">
                <a:solidFill>
                  <a:srgbClr val="FF0000"/>
                </a:solidFill>
                <a:sym typeface="Wingdings" panose="05000000000000000000" pitchFamily="2" charset="2"/>
              </a:rPr>
              <a:t>: </a:t>
            </a:r>
            <a:r>
              <a:rPr lang="en-US" b="1" dirty="0" err="1">
                <a:solidFill>
                  <a:srgbClr val="FF0000"/>
                </a:solidFill>
                <a:sym typeface="Wingdings" panose="05000000000000000000" pitchFamily="2" charset="2"/>
              </a:rPr>
              <a:t>Đo</a:t>
            </a:r>
            <a:r>
              <a:rPr lang="en-US" b="1" dirty="0">
                <a:solidFill>
                  <a:srgbClr val="FF0000"/>
                </a:solidFill>
                <a:sym typeface="Wingdings" panose="05000000000000000000" pitchFamily="2" charset="2"/>
              </a:rPr>
              <a:t> </a:t>
            </a:r>
            <a:r>
              <a:rPr lang="en-US" b="1" dirty="0" err="1">
                <a:solidFill>
                  <a:srgbClr val="FF0000"/>
                </a:solidFill>
                <a:sym typeface="Wingdings" panose="05000000000000000000" pitchFamily="2" charset="2"/>
              </a:rPr>
              <a:t>mức</a:t>
            </a:r>
            <a:r>
              <a:rPr lang="en-US" b="1" dirty="0">
                <a:solidFill>
                  <a:srgbClr val="FF0000"/>
                </a:solidFill>
                <a:sym typeface="Wingdings" panose="05000000000000000000" pitchFamily="2" charset="2"/>
              </a:rPr>
              <a:t> max </a:t>
            </a:r>
            <a:r>
              <a:rPr lang="en-US" b="1" dirty="0" err="1">
                <a:solidFill>
                  <a:srgbClr val="FF0000"/>
                </a:solidFill>
                <a:sym typeface="Wingdings" panose="05000000000000000000" pitchFamily="2" charset="2"/>
              </a:rPr>
              <a:t>của</a:t>
            </a:r>
            <a:r>
              <a:rPr lang="en-US" b="1" dirty="0">
                <a:solidFill>
                  <a:srgbClr val="FF0000"/>
                </a:solidFill>
                <a:sym typeface="Wingdings" panose="05000000000000000000" pitchFamily="2" charset="2"/>
              </a:rPr>
              <a:t> bang </a:t>
            </a:r>
            <a:r>
              <a:rPr lang="en-US" b="1" dirty="0" err="1">
                <a:solidFill>
                  <a:srgbClr val="FF0000"/>
                </a:solidFill>
                <a:sym typeface="Wingdings" panose="05000000000000000000" pitchFamily="2" charset="2"/>
              </a:rPr>
              <a:t>thông</a:t>
            </a:r>
            <a:r>
              <a:rPr lang="en-US" b="1" dirty="0">
                <a:solidFill>
                  <a:srgbClr val="FF0000"/>
                </a:solidFill>
                <a:sym typeface="Wingdings" panose="05000000000000000000" pitchFamily="2" charset="2"/>
              </a:rPr>
              <a:t> </a:t>
            </a:r>
            <a:r>
              <a:rPr lang="en-US" b="1" dirty="0" err="1">
                <a:solidFill>
                  <a:srgbClr val="FF0000"/>
                </a:solidFill>
                <a:sym typeface="Wingdings" panose="05000000000000000000" pitchFamily="2" charset="2"/>
              </a:rPr>
              <a:t>là</a:t>
            </a:r>
            <a:r>
              <a:rPr lang="en-US" b="1" dirty="0">
                <a:solidFill>
                  <a:srgbClr val="FF0000"/>
                </a:solidFill>
                <a:sym typeface="Wingdings" panose="05000000000000000000" pitchFamily="2" charset="2"/>
              </a:rPr>
              <a:t> bao </a:t>
            </a:r>
            <a:r>
              <a:rPr lang="en-US" b="1" dirty="0" err="1">
                <a:solidFill>
                  <a:srgbClr val="FF0000"/>
                </a:solidFill>
                <a:sym typeface="Wingdings" panose="05000000000000000000" pitchFamily="2" charset="2"/>
              </a:rPr>
              <a:t>nhiêu</a:t>
            </a:r>
            <a:r>
              <a:rPr lang="en-US" b="1" dirty="0">
                <a:solidFill>
                  <a:srgbClr val="FF0000"/>
                </a:solidFill>
                <a:sym typeface="Wingdings" panose="05000000000000000000" pitchFamily="2" charset="2"/>
              </a:rPr>
              <a:t> Regulation approach: </a:t>
            </a:r>
            <a:r>
              <a:rPr lang="en-US" b="1" dirty="0" err="1">
                <a:solidFill>
                  <a:srgbClr val="FF0000"/>
                </a:solidFill>
                <a:sym typeface="Wingdings" panose="05000000000000000000" pitchFamily="2" charset="2"/>
              </a:rPr>
              <a:t>Tăng</a:t>
            </a:r>
            <a:r>
              <a:rPr lang="en-US" b="1" dirty="0">
                <a:solidFill>
                  <a:srgbClr val="FF0000"/>
                </a:solidFill>
                <a:sym typeface="Wingdings" panose="05000000000000000000" pitchFamily="2" charset="2"/>
              </a:rPr>
              <a:t> </a:t>
            </a:r>
            <a:r>
              <a:rPr lang="en-US" b="1" dirty="0" err="1">
                <a:solidFill>
                  <a:srgbClr val="FF0000"/>
                </a:solidFill>
                <a:sym typeface="Wingdings" panose="05000000000000000000" pitchFamily="2" charset="2"/>
              </a:rPr>
              <a:t>tỉ</a:t>
            </a:r>
            <a:r>
              <a:rPr lang="en-US" b="1" dirty="0">
                <a:solidFill>
                  <a:srgbClr val="FF0000"/>
                </a:solidFill>
                <a:sym typeface="Wingdings" panose="05000000000000000000" pitchFamily="2" charset="2"/>
              </a:rPr>
              <a:t> </a:t>
            </a:r>
            <a:r>
              <a:rPr lang="en-US" b="1" dirty="0" err="1">
                <a:solidFill>
                  <a:srgbClr val="FF0000"/>
                </a:solidFill>
                <a:sym typeface="Wingdings" panose="05000000000000000000" pitchFamily="2" charset="2"/>
              </a:rPr>
              <a:t>lệ</a:t>
            </a:r>
            <a:r>
              <a:rPr lang="en-US" b="1" dirty="0">
                <a:solidFill>
                  <a:srgbClr val="FF0000"/>
                </a:solidFill>
                <a:sym typeface="Wingdings" panose="05000000000000000000" pitchFamily="2" charset="2"/>
              </a:rPr>
              <a:t> </a:t>
            </a:r>
            <a:r>
              <a:rPr lang="en-US" b="1" dirty="0" err="1">
                <a:solidFill>
                  <a:srgbClr val="FF0000"/>
                </a:solidFill>
                <a:sym typeface="Wingdings" panose="05000000000000000000" pitchFamily="2" charset="2"/>
              </a:rPr>
              <a:t>gửi</a:t>
            </a:r>
            <a:r>
              <a:rPr lang="en-US" b="1" dirty="0">
                <a:solidFill>
                  <a:srgbClr val="FF0000"/>
                </a:solidFill>
                <a:sym typeface="Wingdings" panose="05000000000000000000" pitchFamily="2" charset="2"/>
              </a:rPr>
              <a:t> (</a:t>
            </a:r>
            <a:r>
              <a:rPr lang="en-US" b="1" dirty="0" err="1">
                <a:solidFill>
                  <a:srgbClr val="FF0000"/>
                </a:solidFill>
                <a:sym typeface="Wingdings" panose="05000000000000000000" pitchFamily="2" charset="2"/>
              </a:rPr>
              <a:t>cửa</a:t>
            </a:r>
            <a:r>
              <a:rPr lang="en-US" b="1" dirty="0">
                <a:solidFill>
                  <a:srgbClr val="FF0000"/>
                </a:solidFill>
                <a:sym typeface="Wingdings" panose="05000000000000000000" pitchFamily="2" charset="2"/>
              </a:rPr>
              <a:t> </a:t>
            </a:r>
            <a:r>
              <a:rPr lang="en-US" b="1" dirty="0" err="1">
                <a:solidFill>
                  <a:srgbClr val="FF0000"/>
                </a:solidFill>
                <a:sym typeface="Wingdings" panose="05000000000000000000" pitchFamily="2" charset="2"/>
              </a:rPr>
              <a:t>sổ</a:t>
            </a:r>
            <a:r>
              <a:rPr lang="en-US" b="1" dirty="0">
                <a:solidFill>
                  <a:srgbClr val="FF0000"/>
                </a:solidFill>
                <a:sym typeface="Wingdings" panose="05000000000000000000" pitchFamily="2" charset="2"/>
              </a:rPr>
              <a:t>) </a:t>
            </a:r>
            <a:r>
              <a:rPr lang="en-US" b="1" dirty="0" err="1">
                <a:solidFill>
                  <a:srgbClr val="FF0000"/>
                </a:solidFill>
                <a:sym typeface="Wingdings" panose="05000000000000000000" pitchFamily="2" charset="2"/>
              </a:rPr>
              <a:t>lên</a:t>
            </a:r>
            <a:r>
              <a:rPr lang="en-US" b="1" dirty="0">
                <a:solidFill>
                  <a:srgbClr val="FF0000"/>
                </a:solidFill>
                <a:sym typeface="Wingdings" panose="05000000000000000000" pitchFamily="2" charset="2"/>
              </a:rPr>
              <a:t> 1 </a:t>
            </a:r>
            <a:r>
              <a:rPr lang="en-US" b="1" dirty="0" err="1">
                <a:solidFill>
                  <a:srgbClr val="FF0000"/>
                </a:solidFill>
                <a:sym typeface="Wingdings" panose="05000000000000000000" pitchFamily="2" charset="2"/>
              </a:rPr>
              <a:t>tỉ</a:t>
            </a:r>
            <a:r>
              <a:rPr lang="en-US" b="1" dirty="0">
                <a:solidFill>
                  <a:srgbClr val="FF0000"/>
                </a:solidFill>
                <a:sym typeface="Wingdings" panose="05000000000000000000" pitchFamily="2" charset="2"/>
              </a:rPr>
              <a:t> </a:t>
            </a:r>
            <a:r>
              <a:rPr lang="en-US" b="1" dirty="0" err="1">
                <a:solidFill>
                  <a:srgbClr val="FF0000"/>
                </a:solidFill>
                <a:sym typeface="Wingdings" panose="05000000000000000000" pitchFamily="2" charset="2"/>
              </a:rPr>
              <a:t>lệ</a:t>
            </a:r>
            <a:r>
              <a:rPr lang="en-US" b="1" dirty="0">
                <a:solidFill>
                  <a:srgbClr val="FF0000"/>
                </a:solidFill>
                <a:sym typeface="Wingdings" panose="05000000000000000000" pitchFamily="2" charset="2"/>
              </a:rPr>
              <a:t> </a:t>
            </a:r>
            <a:r>
              <a:rPr lang="en-US" b="1" dirty="0" err="1">
                <a:solidFill>
                  <a:srgbClr val="FF0000"/>
                </a:solidFill>
                <a:sym typeface="Wingdings" panose="05000000000000000000" pitchFamily="2" charset="2"/>
              </a:rPr>
              <a:t>khi</a:t>
            </a:r>
            <a:r>
              <a:rPr lang="en-US" b="1" dirty="0">
                <a:solidFill>
                  <a:srgbClr val="FF0000"/>
                </a:solidFill>
                <a:sym typeface="Wingdings" panose="05000000000000000000" pitchFamily="2" charset="2"/>
              </a:rPr>
              <a:t> </a:t>
            </a:r>
            <a:r>
              <a:rPr lang="en-US" b="1" dirty="0" err="1">
                <a:solidFill>
                  <a:srgbClr val="FF0000"/>
                </a:solidFill>
                <a:sym typeface="Wingdings" panose="05000000000000000000" pitchFamily="2" charset="2"/>
              </a:rPr>
              <a:t>nhận</a:t>
            </a:r>
            <a:r>
              <a:rPr lang="en-US" b="1" dirty="0">
                <a:solidFill>
                  <a:srgbClr val="FF0000"/>
                </a:solidFill>
                <a:sym typeface="Wingdings" panose="05000000000000000000" pitchFamily="2" charset="2"/>
              </a:rPr>
              <a:t> </a:t>
            </a:r>
            <a:r>
              <a:rPr lang="en-US" b="1" dirty="0" err="1">
                <a:solidFill>
                  <a:srgbClr val="FF0000"/>
                </a:solidFill>
                <a:sym typeface="Wingdings" panose="05000000000000000000" pitchFamily="2" charset="2"/>
              </a:rPr>
              <a:t>các</a:t>
            </a:r>
            <a:r>
              <a:rPr lang="en-US" b="1" dirty="0">
                <a:solidFill>
                  <a:srgbClr val="FF0000"/>
                </a:solidFill>
                <a:sym typeface="Wingdings" panose="05000000000000000000" pitchFamily="2" charset="2"/>
              </a:rPr>
              <a:t> </a:t>
            </a:r>
            <a:r>
              <a:rPr lang="en-US" b="1" dirty="0" err="1">
                <a:solidFill>
                  <a:srgbClr val="FF0000"/>
                </a:solidFill>
                <a:sym typeface="Wingdings" panose="05000000000000000000" pitchFamily="2" charset="2"/>
              </a:rPr>
              <a:t>gói</a:t>
            </a:r>
            <a:r>
              <a:rPr lang="en-US" b="1" dirty="0">
                <a:solidFill>
                  <a:srgbClr val="FF0000"/>
                </a:solidFill>
                <a:sym typeface="Wingdings" panose="05000000000000000000" pitchFamily="2" charset="2"/>
              </a:rPr>
              <a:t> ACKs </a:t>
            </a:r>
            <a:r>
              <a:rPr lang="en-US" b="1" dirty="0" err="1">
                <a:solidFill>
                  <a:srgbClr val="FF0000"/>
                </a:solidFill>
                <a:sym typeface="Wingdings" panose="05000000000000000000" pitchFamily="2" charset="2"/>
              </a:rPr>
              <a:t>cho</a:t>
            </a:r>
            <a:r>
              <a:rPr lang="en-US" b="1" dirty="0">
                <a:solidFill>
                  <a:srgbClr val="FF0000"/>
                </a:solidFill>
                <a:sym typeface="Wingdings" panose="05000000000000000000" pitchFamily="2" charset="2"/>
              </a:rPr>
              <a:t> </a:t>
            </a:r>
            <a:r>
              <a:rPr lang="en-US" b="1" dirty="0" err="1">
                <a:solidFill>
                  <a:srgbClr val="FF0000"/>
                </a:solidFill>
                <a:sym typeface="Wingdings" panose="05000000000000000000" pitchFamily="2" charset="2"/>
              </a:rPr>
              <a:t>đến</a:t>
            </a:r>
            <a:r>
              <a:rPr lang="en-US" b="1" dirty="0">
                <a:solidFill>
                  <a:srgbClr val="FF0000"/>
                </a:solidFill>
                <a:sym typeface="Wingdings" panose="05000000000000000000" pitchFamily="2" charset="2"/>
              </a:rPr>
              <a:t> </a:t>
            </a:r>
            <a:r>
              <a:rPr lang="en-US" b="1" dirty="0" err="1">
                <a:solidFill>
                  <a:srgbClr val="FF0000"/>
                </a:solidFill>
                <a:sym typeface="Wingdings" panose="05000000000000000000" pitchFamily="2" charset="2"/>
              </a:rPr>
              <a:t>khi</a:t>
            </a:r>
            <a:r>
              <a:rPr lang="en-US" b="1" dirty="0">
                <a:solidFill>
                  <a:srgbClr val="FF0000"/>
                </a:solidFill>
                <a:sym typeface="Wingdings" panose="05000000000000000000" pitchFamily="2" charset="2"/>
              </a:rPr>
              <a:t> </a:t>
            </a:r>
            <a:r>
              <a:rPr lang="en-US" b="1" dirty="0" err="1">
                <a:solidFill>
                  <a:srgbClr val="FF0000"/>
                </a:solidFill>
                <a:sym typeface="Wingdings" panose="05000000000000000000" pitchFamily="2" charset="2"/>
              </a:rPr>
              <a:t>nhận</a:t>
            </a:r>
            <a:r>
              <a:rPr lang="en-US" b="1" dirty="0">
                <a:solidFill>
                  <a:srgbClr val="FF0000"/>
                </a:solidFill>
                <a:sym typeface="Wingdings" panose="05000000000000000000" pitchFamily="2" charset="2"/>
              </a:rPr>
              <a:t> </a:t>
            </a:r>
            <a:r>
              <a:rPr lang="en-US" b="1" dirty="0" err="1">
                <a:solidFill>
                  <a:srgbClr val="FF0000"/>
                </a:solidFill>
                <a:sym typeface="Wingdings" panose="05000000000000000000" pitchFamily="2" charset="2"/>
              </a:rPr>
              <a:t>thấy</a:t>
            </a:r>
            <a:r>
              <a:rPr lang="en-US" b="1" dirty="0">
                <a:solidFill>
                  <a:srgbClr val="FF0000"/>
                </a:solidFill>
                <a:sym typeface="Wingdings" panose="05000000000000000000" pitchFamily="2" charset="2"/>
              </a:rPr>
              <a:t> </a:t>
            </a:r>
            <a:r>
              <a:rPr lang="en-US" b="1" dirty="0" err="1">
                <a:solidFill>
                  <a:srgbClr val="FF0000"/>
                </a:solidFill>
                <a:sym typeface="Wingdings" panose="05000000000000000000" pitchFamily="2" charset="2"/>
              </a:rPr>
              <a:t>đc</a:t>
            </a:r>
            <a:r>
              <a:rPr lang="en-US" b="1" dirty="0">
                <a:solidFill>
                  <a:srgbClr val="FF0000"/>
                </a:solidFill>
                <a:sym typeface="Wingdings" panose="05000000000000000000" pitchFamily="2" charset="2"/>
              </a:rPr>
              <a:t> </a:t>
            </a:r>
            <a:r>
              <a:rPr lang="en-US" b="1" dirty="0" err="1">
                <a:solidFill>
                  <a:srgbClr val="FF0000"/>
                </a:solidFill>
                <a:sym typeface="Wingdings" panose="05000000000000000000" pitchFamily="2" charset="2"/>
              </a:rPr>
              <a:t>sự</a:t>
            </a:r>
            <a:r>
              <a:rPr lang="en-US" b="1" dirty="0">
                <a:solidFill>
                  <a:srgbClr val="FF0000"/>
                </a:solidFill>
                <a:sym typeface="Wingdings" panose="05000000000000000000" pitchFamily="2" charset="2"/>
              </a:rPr>
              <a:t> </a:t>
            </a:r>
            <a:r>
              <a:rPr lang="en-US" b="1" dirty="0" err="1">
                <a:solidFill>
                  <a:srgbClr val="FF0000"/>
                </a:solidFill>
                <a:sym typeface="Wingdings" panose="05000000000000000000" pitchFamily="2" charset="2"/>
              </a:rPr>
              <a:t>kiện</a:t>
            </a:r>
            <a:r>
              <a:rPr lang="en-US" b="1" dirty="0">
                <a:solidFill>
                  <a:srgbClr val="FF0000"/>
                </a:solidFill>
                <a:sym typeface="Wingdings" panose="05000000000000000000" pitchFamily="2" charset="2"/>
              </a:rPr>
              <a:t> </a:t>
            </a:r>
            <a:r>
              <a:rPr lang="en-US" b="1" dirty="0" err="1">
                <a:solidFill>
                  <a:srgbClr val="FF0000"/>
                </a:solidFill>
                <a:sym typeface="Wingdings" panose="05000000000000000000" pitchFamily="2" charset="2"/>
              </a:rPr>
              <a:t>mất</a:t>
            </a:r>
            <a:r>
              <a:rPr lang="en-US" b="1" dirty="0">
                <a:solidFill>
                  <a:srgbClr val="FF0000"/>
                </a:solidFill>
                <a:sym typeface="Wingdings" panose="05000000000000000000" pitchFamily="2" charset="2"/>
              </a:rPr>
              <a:t> </a:t>
            </a:r>
            <a:r>
              <a:rPr lang="en-US" b="1" dirty="0" err="1">
                <a:solidFill>
                  <a:srgbClr val="FF0000"/>
                </a:solidFill>
                <a:sym typeface="Wingdings" panose="05000000000000000000" pitchFamily="2" charset="2"/>
              </a:rPr>
              <a:t>gói</a:t>
            </a:r>
            <a:r>
              <a:rPr lang="en-US" b="1" dirty="0">
                <a:solidFill>
                  <a:srgbClr val="FF0000"/>
                </a:solidFill>
                <a:sym typeface="Wingdings" panose="05000000000000000000" pitchFamily="2" charset="2"/>
              </a:rPr>
              <a:t> </a:t>
            </a:r>
            <a:r>
              <a:rPr lang="en-US" b="1" dirty="0" err="1">
                <a:solidFill>
                  <a:srgbClr val="FF0000"/>
                </a:solidFill>
                <a:sym typeface="Wingdings" panose="05000000000000000000" pitchFamily="2" charset="2"/>
              </a:rPr>
              <a:t>rồi</a:t>
            </a:r>
            <a:r>
              <a:rPr lang="en-US" b="1" dirty="0">
                <a:solidFill>
                  <a:srgbClr val="FF0000"/>
                </a:solidFill>
                <a:sym typeface="Wingdings" panose="05000000000000000000" pitchFamily="2" charset="2"/>
              </a:rPr>
              <a:t> ta </a:t>
            </a:r>
            <a:r>
              <a:rPr lang="en-US" b="1" dirty="0" err="1">
                <a:solidFill>
                  <a:srgbClr val="FF0000"/>
                </a:solidFill>
                <a:sym typeface="Wingdings" panose="05000000000000000000" pitchFamily="2" charset="2"/>
              </a:rPr>
              <a:t>sẽ</a:t>
            </a:r>
            <a:r>
              <a:rPr lang="en-US" b="1" dirty="0">
                <a:solidFill>
                  <a:srgbClr val="FF0000"/>
                </a:solidFill>
                <a:sym typeface="Wingdings" panose="05000000000000000000" pitchFamily="2" charset="2"/>
              </a:rPr>
              <a:t> </a:t>
            </a:r>
            <a:r>
              <a:rPr lang="en-US" b="1" dirty="0" err="1">
                <a:solidFill>
                  <a:srgbClr val="FF0000"/>
                </a:solidFill>
                <a:sym typeface="Wingdings" panose="05000000000000000000" pitchFamily="2" charset="2"/>
              </a:rPr>
              <a:t>giảm</a:t>
            </a:r>
            <a:r>
              <a:rPr lang="en-US" b="1" dirty="0">
                <a:solidFill>
                  <a:srgbClr val="FF0000"/>
                </a:solidFill>
                <a:sym typeface="Wingdings" panose="05000000000000000000" pitchFamily="2" charset="2"/>
              </a:rPr>
              <a:t> </a:t>
            </a:r>
            <a:r>
              <a:rPr lang="en-US" b="1" dirty="0" err="1">
                <a:solidFill>
                  <a:srgbClr val="FF0000"/>
                </a:solidFill>
                <a:sym typeface="Wingdings" panose="05000000000000000000" pitchFamily="2" charset="2"/>
              </a:rPr>
              <a:t>tỉ</a:t>
            </a:r>
            <a:r>
              <a:rPr lang="en-US" b="1" dirty="0">
                <a:solidFill>
                  <a:srgbClr val="FF0000"/>
                </a:solidFill>
                <a:sym typeface="Wingdings" panose="05000000000000000000" pitchFamily="2" charset="2"/>
              </a:rPr>
              <a:t> </a:t>
            </a:r>
            <a:r>
              <a:rPr lang="en-US" b="1" dirty="0" err="1">
                <a:solidFill>
                  <a:srgbClr val="FF0000"/>
                </a:solidFill>
                <a:sym typeface="Wingdings" panose="05000000000000000000" pitchFamily="2" charset="2"/>
              </a:rPr>
              <a:t>lệ</a:t>
            </a:r>
            <a:r>
              <a:rPr lang="en-US" b="1" dirty="0">
                <a:solidFill>
                  <a:srgbClr val="FF0000"/>
                </a:solidFill>
                <a:sym typeface="Wingdings" panose="05000000000000000000" pitchFamily="2" charset="2"/>
              </a:rPr>
              <a:t> </a:t>
            </a:r>
            <a:r>
              <a:rPr lang="en-US" b="1" dirty="0" err="1">
                <a:solidFill>
                  <a:srgbClr val="FF0000"/>
                </a:solidFill>
                <a:sym typeface="Wingdings" panose="05000000000000000000" pitchFamily="2" charset="2"/>
              </a:rPr>
              <a:t>này</a:t>
            </a:r>
            <a:r>
              <a:rPr lang="en-US" b="1" dirty="0">
                <a:solidFill>
                  <a:srgbClr val="FF0000"/>
                </a:solidFill>
                <a:sym typeface="Wingdings" panose="05000000000000000000" pitchFamily="2" charset="2"/>
              </a:rPr>
              <a:t> </a:t>
            </a:r>
            <a:r>
              <a:rPr lang="en-US" b="1" dirty="0" err="1">
                <a:solidFill>
                  <a:srgbClr val="FF0000"/>
                </a:solidFill>
                <a:sym typeface="Wingdings" panose="05000000000000000000" pitchFamily="2" charset="2"/>
              </a:rPr>
              <a:t>xuống</a:t>
            </a:r>
            <a:r>
              <a:rPr lang="en-US" b="1" dirty="0">
                <a:solidFill>
                  <a:srgbClr val="FF0000"/>
                </a:solidFill>
                <a:sym typeface="Wingdings" panose="05000000000000000000" pitchFamily="2" charset="2"/>
              </a:rPr>
              <a:t>. Sau </a:t>
            </a:r>
            <a:r>
              <a:rPr lang="en-US" b="1" dirty="0" err="1">
                <a:solidFill>
                  <a:srgbClr val="FF0000"/>
                </a:solidFill>
                <a:sym typeface="Wingdings" panose="05000000000000000000" pitchFamily="2" charset="2"/>
              </a:rPr>
              <a:t>đó</a:t>
            </a:r>
            <a:r>
              <a:rPr lang="en-US" b="1" dirty="0">
                <a:solidFill>
                  <a:srgbClr val="FF0000"/>
                </a:solidFill>
                <a:sym typeface="Wingdings" panose="05000000000000000000" pitchFamily="2" charset="2"/>
              </a:rPr>
              <a:t>, </a:t>
            </a:r>
            <a:r>
              <a:rPr lang="en-US" b="1" dirty="0" err="1">
                <a:solidFill>
                  <a:srgbClr val="FF0000"/>
                </a:solidFill>
                <a:sym typeface="Wingdings" panose="05000000000000000000" pitchFamily="2" charset="2"/>
              </a:rPr>
              <a:t>nó</a:t>
            </a:r>
            <a:r>
              <a:rPr lang="en-US" b="1" dirty="0">
                <a:solidFill>
                  <a:srgbClr val="FF0000"/>
                </a:solidFill>
                <a:sym typeface="Wingdings" panose="05000000000000000000" pitchFamily="2" charset="2"/>
              </a:rPr>
              <a:t> </a:t>
            </a:r>
            <a:r>
              <a:rPr lang="en-US" b="1" dirty="0" err="1">
                <a:solidFill>
                  <a:srgbClr val="FF0000"/>
                </a:solidFill>
                <a:sym typeface="Wingdings" panose="05000000000000000000" pitchFamily="2" charset="2"/>
              </a:rPr>
              <a:t>sẽ</a:t>
            </a:r>
            <a:r>
              <a:rPr lang="en-US" b="1" dirty="0">
                <a:solidFill>
                  <a:srgbClr val="FF0000"/>
                </a:solidFill>
                <a:sym typeface="Wingdings" panose="05000000000000000000" pitchFamily="2" charset="2"/>
              </a:rPr>
              <a:t> </a:t>
            </a:r>
            <a:r>
              <a:rPr lang="en-US" b="1" dirty="0" err="1">
                <a:solidFill>
                  <a:srgbClr val="FF0000"/>
                </a:solidFill>
                <a:sym typeface="Wingdings" panose="05000000000000000000" pitchFamily="2" charset="2"/>
              </a:rPr>
              <a:t>sẽ</a:t>
            </a:r>
            <a:r>
              <a:rPr lang="en-US" b="1" dirty="0">
                <a:solidFill>
                  <a:srgbClr val="FF0000"/>
                </a:solidFill>
                <a:sym typeface="Wingdings" panose="05000000000000000000" pitchFamily="2" charset="2"/>
              </a:rPr>
              <a:t> </a:t>
            </a:r>
            <a:r>
              <a:rPr lang="en-US" b="1" dirty="0" err="1">
                <a:solidFill>
                  <a:srgbClr val="FF0000"/>
                </a:solidFill>
                <a:sym typeface="Wingdings" panose="05000000000000000000" pitchFamily="2" charset="2"/>
              </a:rPr>
              <a:t>thực</a:t>
            </a:r>
            <a:r>
              <a:rPr lang="en-US" b="1" dirty="0">
                <a:solidFill>
                  <a:srgbClr val="FF0000"/>
                </a:solidFill>
                <a:sym typeface="Wingdings" panose="05000000000000000000" pitchFamily="2" charset="2"/>
              </a:rPr>
              <a:t> </a:t>
            </a:r>
            <a:r>
              <a:rPr lang="en-US" b="1" dirty="0" err="1">
                <a:solidFill>
                  <a:srgbClr val="FF0000"/>
                </a:solidFill>
                <a:sym typeface="Wingdings" panose="05000000000000000000" pitchFamily="2" charset="2"/>
              </a:rPr>
              <a:t>hiện</a:t>
            </a:r>
            <a:r>
              <a:rPr lang="en-US" b="1" dirty="0">
                <a:solidFill>
                  <a:srgbClr val="FF0000"/>
                </a:solidFill>
                <a:sym typeface="Wingdings" panose="05000000000000000000" pitchFamily="2" charset="2"/>
              </a:rPr>
              <a:t> </a:t>
            </a:r>
            <a:r>
              <a:rPr lang="en-US" b="1" dirty="0" err="1">
                <a:solidFill>
                  <a:srgbClr val="FF0000"/>
                </a:solidFill>
                <a:sym typeface="Wingdings" panose="05000000000000000000" pitchFamily="2" charset="2"/>
              </a:rPr>
              <a:t>thăm</a:t>
            </a:r>
            <a:r>
              <a:rPr lang="en-US" b="1" dirty="0">
                <a:solidFill>
                  <a:srgbClr val="FF0000"/>
                </a:solidFill>
                <a:sym typeface="Wingdings" panose="05000000000000000000" pitchFamily="2" charset="2"/>
              </a:rPr>
              <a:t> </a:t>
            </a:r>
            <a:r>
              <a:rPr lang="en-US" b="1" dirty="0" err="1">
                <a:solidFill>
                  <a:srgbClr val="FF0000"/>
                </a:solidFill>
                <a:sym typeface="Wingdings" panose="05000000000000000000" pitchFamily="2" charset="2"/>
              </a:rPr>
              <a:t>dò</a:t>
            </a:r>
            <a:r>
              <a:rPr lang="en-US" b="1" dirty="0">
                <a:solidFill>
                  <a:srgbClr val="FF0000"/>
                </a:solidFill>
                <a:sym typeface="Wingdings" panose="05000000000000000000" pitchFamily="2" charset="2"/>
              </a:rPr>
              <a:t> </a:t>
            </a:r>
            <a:r>
              <a:rPr lang="en-US" b="1" dirty="0" err="1">
                <a:solidFill>
                  <a:srgbClr val="FF0000"/>
                </a:solidFill>
                <a:sym typeface="Wingdings" panose="05000000000000000000" pitchFamily="2" charset="2"/>
              </a:rPr>
              <a:t>lại</a:t>
            </a:r>
            <a:r>
              <a:rPr lang="en-US" b="1" dirty="0">
                <a:solidFill>
                  <a:srgbClr val="FF0000"/>
                </a:solidFill>
                <a:sym typeface="Wingdings" panose="05000000000000000000" pitchFamily="2" charset="2"/>
              </a:rPr>
              <a:t> </a:t>
            </a:r>
            <a:r>
              <a:rPr lang="en-US" b="1" dirty="0" err="1">
                <a:solidFill>
                  <a:srgbClr val="FF0000"/>
                </a:solidFill>
                <a:sym typeface="Wingdings" panose="05000000000000000000" pitchFamily="2" charset="2"/>
              </a:rPr>
              <a:t>từ</a:t>
            </a:r>
            <a:r>
              <a:rPr lang="en-US" b="1" dirty="0">
                <a:solidFill>
                  <a:srgbClr val="FF0000"/>
                </a:solidFill>
                <a:sym typeface="Wingdings" panose="05000000000000000000" pitchFamily="2" charset="2"/>
              </a:rPr>
              <a:t> </a:t>
            </a:r>
            <a:r>
              <a:rPr lang="en-US" b="1" dirty="0" err="1">
                <a:solidFill>
                  <a:srgbClr val="FF0000"/>
                </a:solidFill>
                <a:sym typeface="Wingdings" panose="05000000000000000000" pitchFamily="2" charset="2"/>
              </a:rPr>
              <a:t>đầu</a:t>
            </a:r>
            <a:r>
              <a:rPr lang="en-US" b="1" dirty="0">
                <a:solidFill>
                  <a:srgbClr val="FF0000"/>
                </a:solidFill>
                <a:sym typeface="Wingdings" panose="05000000000000000000" pitchFamily="2" charset="2"/>
              </a:rPr>
              <a:t>. </a:t>
            </a:r>
            <a:r>
              <a:rPr lang="en-US" b="1" dirty="0" err="1">
                <a:solidFill>
                  <a:srgbClr val="FF0000"/>
                </a:solidFill>
                <a:sym typeface="Wingdings" panose="05000000000000000000" pitchFamily="2" charset="2"/>
              </a:rPr>
              <a:t>Điều</a:t>
            </a:r>
            <a:r>
              <a:rPr lang="en-US" b="1" dirty="0">
                <a:solidFill>
                  <a:srgbClr val="FF0000"/>
                </a:solidFill>
                <a:sym typeface="Wingdings" panose="05000000000000000000" pitchFamily="2" charset="2"/>
              </a:rPr>
              <a:t> </a:t>
            </a:r>
            <a:r>
              <a:rPr lang="en-US" b="1" dirty="0" err="1">
                <a:solidFill>
                  <a:srgbClr val="FF0000"/>
                </a:solidFill>
                <a:sym typeface="Wingdings" panose="05000000000000000000" pitchFamily="2" charset="2"/>
              </a:rPr>
              <a:t>này</a:t>
            </a:r>
            <a:r>
              <a:rPr lang="en-US" b="1" dirty="0">
                <a:solidFill>
                  <a:srgbClr val="FF0000"/>
                </a:solidFill>
                <a:sym typeface="Wingdings" panose="05000000000000000000" pitchFamily="2" charset="2"/>
              </a:rPr>
              <a:t> </a:t>
            </a:r>
            <a:r>
              <a:rPr lang="en-US" b="1" dirty="0" err="1">
                <a:solidFill>
                  <a:srgbClr val="FF0000"/>
                </a:solidFill>
                <a:sym typeface="Wingdings" panose="05000000000000000000" pitchFamily="2" charset="2"/>
              </a:rPr>
              <a:t>sẽ</a:t>
            </a:r>
            <a:r>
              <a:rPr lang="en-US" b="1" dirty="0">
                <a:solidFill>
                  <a:srgbClr val="FF0000"/>
                </a:solidFill>
                <a:sym typeface="Wingdings" panose="05000000000000000000" pitchFamily="2" charset="2"/>
              </a:rPr>
              <a:t> </a:t>
            </a:r>
            <a:r>
              <a:rPr lang="en-US" b="1" dirty="0" err="1">
                <a:solidFill>
                  <a:srgbClr val="FF0000"/>
                </a:solidFill>
                <a:sym typeface="Wingdings" panose="05000000000000000000" pitchFamily="2" charset="2"/>
              </a:rPr>
              <a:t>giúp</a:t>
            </a:r>
            <a:r>
              <a:rPr lang="en-US" b="1" dirty="0">
                <a:solidFill>
                  <a:srgbClr val="FF0000"/>
                </a:solidFill>
                <a:sym typeface="Wingdings" panose="05000000000000000000" pitchFamily="2" charset="2"/>
              </a:rPr>
              <a:t> </a:t>
            </a:r>
            <a:r>
              <a:rPr lang="en-US" b="1" dirty="0" err="1">
                <a:solidFill>
                  <a:srgbClr val="FF0000"/>
                </a:solidFill>
                <a:sym typeface="Wingdings" panose="05000000000000000000" pitchFamily="2" charset="2"/>
              </a:rPr>
              <a:t>đo</a:t>
            </a:r>
            <a:r>
              <a:rPr lang="en-US" b="1" dirty="0">
                <a:solidFill>
                  <a:srgbClr val="FF0000"/>
                </a:solidFill>
                <a:sym typeface="Wingdings" panose="05000000000000000000" pitchFamily="2" charset="2"/>
              </a:rPr>
              <a:t> </a:t>
            </a:r>
            <a:r>
              <a:rPr lang="en-US" b="1" dirty="0" err="1">
                <a:solidFill>
                  <a:srgbClr val="FF0000"/>
                </a:solidFill>
                <a:sym typeface="Wingdings" panose="05000000000000000000" pitchFamily="2" charset="2"/>
              </a:rPr>
              <a:t>được</a:t>
            </a:r>
            <a:r>
              <a:rPr lang="en-US" b="1" dirty="0">
                <a:solidFill>
                  <a:srgbClr val="FF0000"/>
                </a:solidFill>
                <a:sym typeface="Wingdings" panose="05000000000000000000" pitchFamily="2" charset="2"/>
              </a:rPr>
              <a:t> bang </a:t>
            </a:r>
            <a:r>
              <a:rPr lang="en-US" b="1" dirty="0" err="1">
                <a:solidFill>
                  <a:srgbClr val="FF0000"/>
                </a:solidFill>
                <a:sym typeface="Wingdings" panose="05000000000000000000" pitchFamily="2" charset="2"/>
              </a:rPr>
              <a:t>thông</a:t>
            </a:r>
            <a:r>
              <a:rPr lang="en-US" b="1" dirty="0">
                <a:solidFill>
                  <a:srgbClr val="FF0000"/>
                </a:solidFill>
                <a:sym typeface="Wingdings" panose="05000000000000000000" pitchFamily="2" charset="2"/>
              </a:rPr>
              <a:t> </a:t>
            </a:r>
            <a:r>
              <a:rPr lang="en-US" b="1" dirty="0" err="1">
                <a:solidFill>
                  <a:srgbClr val="FF0000"/>
                </a:solidFill>
                <a:sym typeface="Wingdings" panose="05000000000000000000" pitchFamily="2" charset="2"/>
              </a:rPr>
              <a:t>của</a:t>
            </a:r>
            <a:r>
              <a:rPr lang="en-US" b="1" dirty="0">
                <a:solidFill>
                  <a:srgbClr val="FF0000"/>
                </a:solidFill>
                <a:sym typeface="Wingdings" panose="05000000000000000000" pitchFamily="2" charset="2"/>
              </a:rPr>
              <a:t> </a:t>
            </a:r>
            <a:r>
              <a:rPr lang="en-US" b="1" dirty="0" err="1">
                <a:solidFill>
                  <a:srgbClr val="FF0000"/>
                </a:solidFill>
                <a:sym typeface="Wingdings" panose="05000000000000000000" pitchFamily="2" charset="2"/>
              </a:rPr>
              <a:t>việc</a:t>
            </a:r>
            <a:r>
              <a:rPr lang="en-US" b="1" dirty="0">
                <a:solidFill>
                  <a:srgbClr val="FF0000"/>
                </a:solidFill>
                <a:sym typeface="Wingdings" panose="05000000000000000000" pitchFamily="2" charset="2"/>
              </a:rPr>
              <a:t> </a:t>
            </a:r>
            <a:r>
              <a:rPr lang="en-US" b="1" dirty="0" err="1">
                <a:solidFill>
                  <a:srgbClr val="FF0000"/>
                </a:solidFill>
                <a:sym typeface="Wingdings" panose="05000000000000000000" pitchFamily="2" charset="2"/>
              </a:rPr>
              <a:t>gửi</a:t>
            </a:r>
            <a:r>
              <a:rPr lang="en-US" b="1" dirty="0">
                <a:solidFill>
                  <a:srgbClr val="FF0000"/>
                </a:solidFill>
                <a:sym typeface="Wingdings" panose="05000000000000000000" pitchFamily="2" charset="2"/>
              </a:rPr>
              <a:t>.</a:t>
            </a:r>
          </a:p>
          <a:p>
            <a:pPr marL="0" indent="0">
              <a:buFontTx/>
              <a:buNone/>
            </a:pPr>
            <a:r>
              <a:rPr lang="en-US" b="1" dirty="0">
                <a:sym typeface="Wingdings" panose="05000000000000000000" pitchFamily="2" charset="2"/>
              </a:rPr>
              <a:t>+ </a:t>
            </a:r>
          </a:p>
          <a:p>
            <a:pPr marL="0" indent="0">
              <a:buFontTx/>
              <a:buNone/>
            </a:pPr>
            <a:endParaRPr lang="en-US" b="1" dirty="0">
              <a:sym typeface="Wingdings" panose="05000000000000000000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9DD5D2-3395-43AA-B13B-6C8E58FD27C4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12279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b="0" dirty="0" err="1">
                <a:sym typeface="Wingdings" panose="05000000000000000000" pitchFamily="2" charset="2"/>
              </a:rPr>
              <a:t>Giải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thuật</a:t>
            </a:r>
            <a:r>
              <a:rPr lang="en-US" b="0" dirty="0">
                <a:sym typeface="Wingdings" panose="05000000000000000000" pitchFamily="2" charset="2"/>
              </a:rPr>
              <a:t> congestion control </a:t>
            </a:r>
            <a:r>
              <a:rPr lang="en-US" b="0" dirty="0" err="1">
                <a:sym typeface="Wingdings" panose="05000000000000000000" pitchFamily="2" charset="2"/>
              </a:rPr>
              <a:t>có</a:t>
            </a:r>
            <a:r>
              <a:rPr lang="en-US" b="0" dirty="0">
                <a:sym typeface="Wingdings" panose="05000000000000000000" pitchFamily="2" charset="2"/>
              </a:rPr>
              <a:t> 3 </a:t>
            </a:r>
            <a:r>
              <a:rPr lang="en-US" b="0" dirty="0" err="1">
                <a:sym typeface="Wingdings" panose="05000000000000000000" pitchFamily="2" charset="2"/>
              </a:rPr>
              <a:t>thành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phần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chính</a:t>
            </a:r>
            <a:r>
              <a:rPr lang="en-US" b="0" dirty="0">
                <a:sym typeface="Wingdings" panose="05000000000000000000" pitchFamily="2" charset="2"/>
              </a:rPr>
              <a:t>: Slow start, congestion avoidance (</a:t>
            </a:r>
            <a:r>
              <a:rPr lang="en-US" b="0" dirty="0" err="1">
                <a:sym typeface="Wingdings" panose="05000000000000000000" pitchFamily="2" charset="2"/>
              </a:rPr>
              <a:t>bắt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buộc</a:t>
            </a:r>
            <a:r>
              <a:rPr lang="en-US" b="0" dirty="0">
                <a:sym typeface="Wingdings" panose="05000000000000000000" pitchFamily="2" charset="2"/>
              </a:rPr>
              <a:t>), Fast recovery (</a:t>
            </a:r>
            <a:r>
              <a:rPr lang="en-US" b="0" dirty="0" err="1">
                <a:sym typeface="Wingdings" panose="05000000000000000000" pitchFamily="2" charset="2"/>
              </a:rPr>
              <a:t>đề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xuất</a:t>
            </a:r>
            <a:r>
              <a:rPr lang="en-US" b="0" dirty="0">
                <a:sym typeface="Wingdings" panose="05000000000000000000" pitchFamily="2" charset="2"/>
              </a:rPr>
              <a:t>).</a:t>
            </a:r>
          </a:p>
          <a:p>
            <a:pPr marL="0" indent="0">
              <a:buFontTx/>
              <a:buNone/>
            </a:pPr>
            <a:endParaRPr lang="en-US" b="1" dirty="0">
              <a:sym typeface="Wingdings" panose="05000000000000000000" pitchFamily="2" charset="2"/>
            </a:endParaRPr>
          </a:p>
          <a:p>
            <a:pPr marL="0" indent="0">
              <a:buFontTx/>
              <a:buNone/>
            </a:pPr>
            <a:r>
              <a:rPr lang="en-US" b="1" dirty="0">
                <a:sym typeface="Wingdings" panose="05000000000000000000" pitchFamily="2" charset="2"/>
              </a:rPr>
              <a:t>Slow Start: </a:t>
            </a:r>
            <a:r>
              <a:rPr lang="en-US" b="1" dirty="0" err="1">
                <a:sym typeface="Wingdings" panose="05000000000000000000" pitchFamily="2" charset="2"/>
              </a:rPr>
              <a:t>Vì</a:t>
            </a:r>
            <a:r>
              <a:rPr lang="en-US" b="1" dirty="0">
                <a:sym typeface="Wingdings" panose="05000000000000000000" pitchFamily="2" charset="2"/>
              </a:rPr>
              <a:t> </a:t>
            </a:r>
            <a:r>
              <a:rPr lang="en-US" b="1" dirty="0" err="1">
                <a:sym typeface="Wingdings" panose="05000000000000000000" pitchFamily="2" charset="2"/>
              </a:rPr>
              <a:t>sao</a:t>
            </a:r>
            <a:r>
              <a:rPr lang="en-US" b="1" dirty="0">
                <a:sym typeface="Wingdings" panose="05000000000000000000" pitchFamily="2" charset="2"/>
              </a:rPr>
              <a:t> ban </a:t>
            </a:r>
            <a:r>
              <a:rPr lang="en-US" b="1" dirty="0" err="1">
                <a:sym typeface="Wingdings" panose="05000000000000000000" pitchFamily="2" charset="2"/>
              </a:rPr>
              <a:t>đầu</a:t>
            </a:r>
            <a:r>
              <a:rPr lang="en-US" b="1" dirty="0">
                <a:sym typeface="Wingdings" panose="05000000000000000000" pitchFamily="2" charset="2"/>
              </a:rPr>
              <a:t> </a:t>
            </a:r>
            <a:r>
              <a:rPr lang="en-US" b="1" dirty="0" err="1">
                <a:sym typeface="Wingdings" panose="05000000000000000000" pitchFamily="2" charset="2"/>
              </a:rPr>
              <a:t>sử</a:t>
            </a:r>
            <a:r>
              <a:rPr lang="en-US" b="1" dirty="0">
                <a:sym typeface="Wingdings" panose="05000000000000000000" pitchFamily="2" charset="2"/>
              </a:rPr>
              <a:t> </a:t>
            </a:r>
            <a:r>
              <a:rPr lang="en-US" b="1" dirty="0" err="1">
                <a:sym typeface="Wingdings" panose="05000000000000000000" pitchFamily="2" charset="2"/>
              </a:rPr>
              <a:t>dụng</a:t>
            </a:r>
            <a:r>
              <a:rPr lang="en-US" b="1" dirty="0">
                <a:sym typeface="Wingdings" panose="05000000000000000000" pitchFamily="2" charset="2"/>
              </a:rPr>
              <a:t> slow start?</a:t>
            </a:r>
          </a:p>
          <a:p>
            <a:pPr marL="171450" indent="-171450">
              <a:buFontTx/>
              <a:buChar char="-"/>
            </a:pPr>
            <a:r>
              <a:rPr lang="en-US" b="0" dirty="0" err="1">
                <a:sym typeface="Wingdings" panose="05000000000000000000" pitchFamily="2" charset="2"/>
              </a:rPr>
              <a:t>Nếu</a:t>
            </a:r>
            <a:r>
              <a:rPr lang="en-US" b="0" dirty="0">
                <a:sym typeface="Wingdings" panose="05000000000000000000" pitchFamily="2" charset="2"/>
              </a:rPr>
              <a:t> ban </a:t>
            </a:r>
            <a:r>
              <a:rPr lang="en-US" b="0" dirty="0" err="1">
                <a:sym typeface="Wingdings" panose="05000000000000000000" pitchFamily="2" charset="2"/>
              </a:rPr>
              <a:t>đầu</a:t>
            </a:r>
            <a:r>
              <a:rPr lang="en-US" b="0" dirty="0">
                <a:sym typeface="Wingdings" panose="05000000000000000000" pitchFamily="2" charset="2"/>
              </a:rPr>
              <a:t>, ta </a:t>
            </a:r>
            <a:r>
              <a:rPr lang="en-US" b="0" dirty="0" err="1">
                <a:sym typeface="Wingdings" panose="05000000000000000000" pitchFamily="2" charset="2"/>
              </a:rPr>
              <a:t>gửi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các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gói</a:t>
            </a:r>
            <a:r>
              <a:rPr lang="en-US" b="0" dirty="0">
                <a:sym typeface="Wingdings" panose="05000000000000000000" pitchFamily="2" charset="2"/>
              </a:rPr>
              <a:t> tin </a:t>
            </a:r>
            <a:r>
              <a:rPr lang="en-US" b="0" dirty="0" err="1">
                <a:sym typeface="Wingdings" panose="05000000000000000000" pitchFamily="2" charset="2"/>
              </a:rPr>
              <a:t>quá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nhanh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khi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kích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cỡ</a:t>
            </a:r>
            <a:r>
              <a:rPr lang="en-US" b="0" dirty="0">
                <a:sym typeface="Wingdings" panose="05000000000000000000" pitchFamily="2" charset="2"/>
              </a:rPr>
              <a:t> window </a:t>
            </a:r>
            <a:r>
              <a:rPr lang="en-US" b="0" dirty="0" err="1">
                <a:sym typeface="Wingdings" panose="05000000000000000000" pitchFamily="2" charset="2"/>
              </a:rPr>
              <a:t>còn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nhiều</a:t>
            </a:r>
            <a:r>
              <a:rPr lang="en-US" b="0" dirty="0">
                <a:sym typeface="Wingdings" panose="05000000000000000000" pitchFamily="2" charset="2"/>
              </a:rPr>
              <a:t>. </a:t>
            </a:r>
            <a:r>
              <a:rPr lang="en-US" b="0" dirty="0" err="1">
                <a:sym typeface="Wingdings" panose="05000000000000000000" pitchFamily="2" charset="2"/>
              </a:rPr>
              <a:t>Giả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sử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tình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trạng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mạng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lúc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đó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đã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tồi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tệ</a:t>
            </a:r>
            <a:r>
              <a:rPr lang="en-US" b="0" dirty="0">
                <a:sym typeface="Wingdings" panose="05000000000000000000" pitchFamily="2" charset="2"/>
              </a:rPr>
              <a:t>, </a:t>
            </a:r>
            <a:r>
              <a:rPr lang="en-US" b="0" dirty="0" err="1">
                <a:sym typeface="Wingdings" panose="05000000000000000000" pitchFamily="2" charset="2"/>
              </a:rPr>
              <a:t>đã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bị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nghẽn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mạng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nặng</a:t>
            </a:r>
            <a:r>
              <a:rPr lang="en-US" b="0" dirty="0">
                <a:sym typeface="Wingdings" panose="05000000000000000000" pitchFamily="2" charset="2"/>
              </a:rPr>
              <a:t>  </a:t>
            </a:r>
            <a:r>
              <a:rPr lang="en-US" b="0" dirty="0" err="1">
                <a:sym typeface="Wingdings" panose="05000000000000000000" pitchFamily="2" charset="2"/>
              </a:rPr>
              <a:t>điều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này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đẫn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đến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làm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tồi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tệ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hơn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tình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trạng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mạng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hiện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có</a:t>
            </a:r>
            <a:r>
              <a:rPr lang="en-US" b="0" dirty="0">
                <a:sym typeface="Wingdings" panose="05000000000000000000" pitchFamily="2" charset="2"/>
              </a:rPr>
              <a:t>.</a:t>
            </a:r>
          </a:p>
          <a:p>
            <a:pPr marL="0" indent="0">
              <a:buFontTx/>
              <a:buNone/>
            </a:pPr>
            <a:r>
              <a:rPr lang="en-US" b="0" dirty="0" err="1">
                <a:sym typeface="Wingdings" panose="05000000000000000000" pitchFamily="2" charset="2"/>
              </a:rPr>
              <a:t>Mô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tả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sơ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đồ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máy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trạng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thái</a:t>
            </a:r>
            <a:endParaRPr lang="en-US" b="0" dirty="0">
              <a:sym typeface="Wingdings" panose="05000000000000000000" pitchFamily="2" charset="2"/>
            </a:endParaRPr>
          </a:p>
          <a:p>
            <a:pPr marL="0" indent="0">
              <a:buFontTx/>
              <a:buNone/>
            </a:pPr>
            <a:endParaRPr lang="en-US" b="1" dirty="0">
              <a:sym typeface="Wingdings" panose="05000000000000000000" pitchFamily="2" charset="2"/>
            </a:endParaRPr>
          </a:p>
          <a:p>
            <a:pPr marL="0" indent="0">
              <a:buFontTx/>
              <a:buNone/>
            </a:pPr>
            <a:r>
              <a:rPr lang="en-US" b="1" dirty="0">
                <a:sym typeface="Wingdings" panose="05000000000000000000" pitchFamily="2" charset="2"/>
              </a:rPr>
              <a:t>SLOW START</a:t>
            </a:r>
          </a:p>
          <a:p>
            <a:pPr marL="171450" indent="-171450">
              <a:buFontTx/>
              <a:buChar char="-"/>
            </a:pPr>
            <a:r>
              <a:rPr lang="en-US" sz="1200" dirty="0">
                <a:solidFill>
                  <a:schemeClr val="tx1"/>
                </a:solidFill>
              </a:rPr>
              <a:t>TCP connection begins, </a:t>
            </a:r>
            <a:r>
              <a:rPr lang="en-US" sz="1200" b="1" dirty="0" err="1">
                <a:solidFill>
                  <a:schemeClr val="tx1"/>
                </a:solidFill>
              </a:rPr>
              <a:t>cwnd</a:t>
            </a:r>
            <a:r>
              <a:rPr lang="en-US" sz="1200" b="1" dirty="0">
                <a:solidFill>
                  <a:schemeClr val="tx1"/>
                </a:solidFill>
              </a:rPr>
              <a:t> = 1 (MSS) (rate = 1MSS/RTT). </a:t>
            </a:r>
          </a:p>
          <a:p>
            <a:pPr marL="171450" indent="-171450">
              <a:buFontTx/>
              <a:buChar char="-"/>
            </a:pPr>
            <a:r>
              <a:rPr lang="en-US" sz="1200" b="0" dirty="0" err="1">
                <a:solidFill>
                  <a:schemeClr val="tx1"/>
                </a:solidFill>
              </a:rPr>
              <a:t>Gửi</a:t>
            </a:r>
            <a:r>
              <a:rPr lang="en-US" sz="1200" b="0" dirty="0">
                <a:solidFill>
                  <a:schemeClr val="tx1"/>
                </a:solidFill>
              </a:rPr>
              <a:t> 1 </a:t>
            </a:r>
            <a:r>
              <a:rPr lang="en-US" sz="1200" b="0" dirty="0" err="1">
                <a:solidFill>
                  <a:schemeClr val="tx1"/>
                </a:solidFill>
              </a:rPr>
              <a:t>gói</a:t>
            </a:r>
            <a:r>
              <a:rPr lang="en-US" sz="1200" b="0" dirty="0">
                <a:solidFill>
                  <a:schemeClr val="tx1"/>
                </a:solidFill>
              </a:rPr>
              <a:t>  </a:t>
            </a:r>
            <a:r>
              <a:rPr lang="en-US" sz="1200" b="0" dirty="0" err="1">
                <a:solidFill>
                  <a:schemeClr val="tx1"/>
                </a:solidFill>
              </a:rPr>
              <a:t>đầu</a:t>
            </a:r>
            <a:r>
              <a:rPr lang="en-US" sz="1200" b="0" dirty="0">
                <a:solidFill>
                  <a:schemeClr val="tx1"/>
                </a:solidFill>
              </a:rPr>
              <a:t> </a:t>
            </a:r>
            <a:r>
              <a:rPr lang="en-US" sz="1200" b="0" dirty="0" err="1">
                <a:solidFill>
                  <a:schemeClr val="tx1"/>
                </a:solidFill>
              </a:rPr>
              <a:t>tiên</a:t>
            </a:r>
            <a:r>
              <a:rPr lang="en-US" sz="1200" b="0" dirty="0">
                <a:solidFill>
                  <a:schemeClr val="tx1"/>
                </a:solidFill>
              </a:rPr>
              <a:t> </a:t>
            </a:r>
            <a:r>
              <a:rPr lang="en-US" sz="1200" b="0" dirty="0">
                <a:solidFill>
                  <a:schemeClr val="tx1"/>
                </a:solidFill>
                <a:sym typeface="Wingdings" panose="05000000000000000000" pitchFamily="2" charset="2"/>
              </a:rPr>
              <a:t></a:t>
            </a:r>
            <a:r>
              <a:rPr lang="en-US" sz="1200" b="0" dirty="0" err="1">
                <a:solidFill>
                  <a:schemeClr val="tx1"/>
                </a:solidFill>
              </a:rPr>
              <a:t>Nhận</a:t>
            </a:r>
            <a:r>
              <a:rPr lang="en-US" sz="1200" b="0" dirty="0">
                <a:solidFill>
                  <a:schemeClr val="tx1"/>
                </a:solidFill>
              </a:rPr>
              <a:t> </a:t>
            </a:r>
            <a:r>
              <a:rPr lang="en-US" sz="1200" b="0" dirty="0" err="1">
                <a:solidFill>
                  <a:schemeClr val="tx1"/>
                </a:solidFill>
              </a:rPr>
              <a:t>được</a:t>
            </a:r>
            <a:r>
              <a:rPr lang="en-US" sz="1200" b="0" dirty="0">
                <a:solidFill>
                  <a:schemeClr val="tx1"/>
                </a:solidFill>
              </a:rPr>
              <a:t> ACK </a:t>
            </a:r>
            <a:r>
              <a:rPr lang="en-US" sz="1200" b="0" dirty="0" err="1">
                <a:solidFill>
                  <a:schemeClr val="tx1"/>
                </a:solidFill>
              </a:rPr>
              <a:t>đầu</a:t>
            </a:r>
            <a:r>
              <a:rPr lang="en-US" sz="1200" b="0" dirty="0">
                <a:solidFill>
                  <a:schemeClr val="tx1"/>
                </a:solidFill>
              </a:rPr>
              <a:t> </a:t>
            </a:r>
            <a:r>
              <a:rPr lang="en-US" sz="1200" b="0" dirty="0" err="1">
                <a:solidFill>
                  <a:schemeClr val="tx1"/>
                </a:solidFill>
              </a:rPr>
              <a:t>tiên</a:t>
            </a:r>
            <a:r>
              <a:rPr lang="en-US" sz="1200" b="0" dirty="0">
                <a:solidFill>
                  <a:schemeClr val="tx1"/>
                </a:solidFill>
              </a:rPr>
              <a:t> </a:t>
            </a:r>
            <a:r>
              <a:rPr lang="en-US" sz="1200" b="0" dirty="0">
                <a:solidFill>
                  <a:schemeClr val="tx1"/>
                </a:solidFill>
                <a:sym typeface="Wingdings" panose="05000000000000000000" pitchFamily="2" charset="2"/>
              </a:rPr>
              <a:t> tang </a:t>
            </a:r>
            <a:r>
              <a:rPr lang="en-US" sz="1200" b="0" dirty="0" err="1">
                <a:solidFill>
                  <a:schemeClr val="tx1"/>
                </a:solidFill>
                <a:sym typeface="Wingdings" panose="05000000000000000000" pitchFamily="2" charset="2"/>
              </a:rPr>
              <a:t>cwnd</a:t>
            </a:r>
            <a:r>
              <a:rPr lang="en-US" sz="1200" b="0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en-US" sz="1200" b="0" dirty="0" err="1">
                <a:solidFill>
                  <a:schemeClr val="tx1"/>
                </a:solidFill>
                <a:sym typeface="Wingdings" panose="05000000000000000000" pitchFamily="2" charset="2"/>
              </a:rPr>
              <a:t>lên</a:t>
            </a:r>
            <a:r>
              <a:rPr lang="en-US" sz="1200" b="0" dirty="0">
                <a:solidFill>
                  <a:schemeClr val="tx1"/>
                </a:solidFill>
                <a:sym typeface="Wingdings" panose="05000000000000000000" pitchFamily="2" charset="2"/>
              </a:rPr>
              <a:t> 1</a:t>
            </a:r>
          </a:p>
          <a:p>
            <a:pPr marL="171450" indent="-171450">
              <a:buFontTx/>
              <a:buChar char="-"/>
            </a:pPr>
            <a:r>
              <a:rPr lang="en-US" sz="1200" b="0" dirty="0" err="1">
                <a:solidFill>
                  <a:schemeClr val="tx1"/>
                </a:solidFill>
                <a:sym typeface="Wingdings" panose="05000000000000000000" pitchFamily="2" charset="2"/>
              </a:rPr>
              <a:t>Gửi</a:t>
            </a:r>
            <a:r>
              <a:rPr lang="en-US" sz="1200" b="0" dirty="0">
                <a:solidFill>
                  <a:schemeClr val="tx1"/>
                </a:solidFill>
                <a:sym typeface="Wingdings" panose="05000000000000000000" pitchFamily="2" charset="2"/>
              </a:rPr>
              <a:t> 2 </a:t>
            </a:r>
            <a:r>
              <a:rPr lang="en-US" sz="1200" b="0" dirty="0" err="1">
                <a:solidFill>
                  <a:schemeClr val="tx1"/>
                </a:solidFill>
                <a:sym typeface="Wingdings" panose="05000000000000000000" pitchFamily="2" charset="2"/>
              </a:rPr>
              <a:t>gói</a:t>
            </a:r>
            <a:r>
              <a:rPr lang="en-US" sz="1200" b="0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en-US" sz="1200" b="0" dirty="0" err="1">
                <a:solidFill>
                  <a:schemeClr val="tx1"/>
                </a:solidFill>
                <a:sym typeface="Wingdings" panose="05000000000000000000" pitchFamily="2" charset="2"/>
              </a:rPr>
              <a:t>tiếp</a:t>
            </a:r>
            <a:r>
              <a:rPr lang="en-US" sz="1200" b="0" dirty="0">
                <a:solidFill>
                  <a:schemeClr val="tx1"/>
                </a:solidFill>
                <a:sym typeface="Wingdings" panose="05000000000000000000" pitchFamily="2" charset="2"/>
              </a:rPr>
              <a:t>  Khi </a:t>
            </a:r>
            <a:r>
              <a:rPr lang="en-US" sz="1200" b="0" dirty="0" err="1">
                <a:solidFill>
                  <a:schemeClr val="tx1"/>
                </a:solidFill>
                <a:sym typeface="Wingdings" panose="05000000000000000000" pitchFamily="2" charset="2"/>
              </a:rPr>
              <a:t>đó</a:t>
            </a:r>
            <a:r>
              <a:rPr lang="en-US" sz="1200" b="0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en-US" sz="1200" b="0" dirty="0" err="1">
                <a:solidFill>
                  <a:schemeClr val="tx1"/>
                </a:solidFill>
                <a:sym typeface="Wingdings" panose="05000000000000000000" pitchFamily="2" charset="2"/>
              </a:rPr>
              <a:t>mỗi</a:t>
            </a:r>
            <a:r>
              <a:rPr lang="en-US" sz="1200" b="0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en-US" sz="1200" b="0" dirty="0" err="1">
                <a:solidFill>
                  <a:schemeClr val="tx1"/>
                </a:solidFill>
                <a:sym typeface="Wingdings" panose="05000000000000000000" pitchFamily="2" charset="2"/>
              </a:rPr>
              <a:t>gói</a:t>
            </a:r>
            <a:r>
              <a:rPr lang="en-US" sz="1200" b="0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en-US" sz="1200" b="0" dirty="0" err="1">
                <a:solidFill>
                  <a:schemeClr val="tx1"/>
                </a:solidFill>
                <a:sym typeface="Wingdings" panose="05000000000000000000" pitchFamily="2" charset="2"/>
              </a:rPr>
              <a:t>nhận</a:t>
            </a:r>
            <a:r>
              <a:rPr lang="en-US" sz="1200" b="0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en-US" sz="1200" b="0" dirty="0" err="1">
                <a:solidFill>
                  <a:schemeClr val="tx1"/>
                </a:solidFill>
                <a:sym typeface="Wingdings" panose="05000000000000000000" pitchFamily="2" charset="2"/>
              </a:rPr>
              <a:t>đc</a:t>
            </a:r>
            <a:r>
              <a:rPr lang="en-US" sz="1200" b="0" dirty="0">
                <a:solidFill>
                  <a:schemeClr val="tx1"/>
                </a:solidFill>
                <a:sym typeface="Wingdings" panose="05000000000000000000" pitchFamily="2" charset="2"/>
              </a:rPr>
              <a:t> ACK </a:t>
            </a:r>
            <a:r>
              <a:rPr lang="en-US" sz="1200" b="0" dirty="0" err="1">
                <a:solidFill>
                  <a:schemeClr val="tx1"/>
                </a:solidFill>
                <a:sym typeface="Wingdings" panose="05000000000000000000" pitchFamily="2" charset="2"/>
              </a:rPr>
              <a:t>lên</a:t>
            </a:r>
            <a:r>
              <a:rPr lang="en-US" sz="1200" b="0" dirty="0">
                <a:solidFill>
                  <a:schemeClr val="tx1"/>
                </a:solidFill>
                <a:sym typeface="Wingdings" panose="05000000000000000000" pitchFamily="2" charset="2"/>
              </a:rPr>
              <a:t> tang </a:t>
            </a:r>
            <a:r>
              <a:rPr lang="en-US" sz="1200" b="0" dirty="0" err="1">
                <a:solidFill>
                  <a:schemeClr val="tx1"/>
                </a:solidFill>
                <a:sym typeface="Wingdings" panose="05000000000000000000" pitchFamily="2" charset="2"/>
              </a:rPr>
              <a:t>số</a:t>
            </a:r>
            <a:r>
              <a:rPr lang="en-US" sz="1200" b="0" dirty="0">
                <a:solidFill>
                  <a:schemeClr val="tx1"/>
                </a:solidFill>
                <a:sym typeface="Wingdings" panose="05000000000000000000" pitchFamily="2" charset="2"/>
              </a:rPr>
              <a:t> segment </a:t>
            </a:r>
            <a:r>
              <a:rPr lang="en-US" sz="1200" b="0" dirty="0" err="1">
                <a:solidFill>
                  <a:schemeClr val="tx1"/>
                </a:solidFill>
                <a:sym typeface="Wingdings" panose="05000000000000000000" pitchFamily="2" charset="2"/>
              </a:rPr>
              <a:t>của</a:t>
            </a:r>
            <a:r>
              <a:rPr lang="en-US" sz="1200" b="0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en-US" sz="1200" b="0" dirty="0" err="1">
                <a:solidFill>
                  <a:schemeClr val="tx1"/>
                </a:solidFill>
                <a:sym typeface="Wingdings" panose="05000000000000000000" pitchFamily="2" charset="2"/>
              </a:rPr>
              <a:t>cwnd</a:t>
            </a:r>
            <a:r>
              <a:rPr lang="en-US" sz="1200" b="0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en-US" sz="1200" b="0" dirty="0" err="1">
                <a:solidFill>
                  <a:schemeClr val="tx1"/>
                </a:solidFill>
                <a:sym typeface="Wingdings" panose="05000000000000000000" pitchFamily="2" charset="2"/>
              </a:rPr>
              <a:t>lên</a:t>
            </a:r>
            <a:r>
              <a:rPr lang="en-US" sz="1200" b="0" dirty="0">
                <a:solidFill>
                  <a:schemeClr val="tx1"/>
                </a:solidFill>
                <a:sym typeface="Wingdings" panose="05000000000000000000" pitchFamily="2" charset="2"/>
              </a:rPr>
              <a:t> 1. </a:t>
            </a:r>
            <a:r>
              <a:rPr lang="en-US" sz="1200" b="0" dirty="0" err="1">
                <a:solidFill>
                  <a:schemeClr val="tx1"/>
                </a:solidFill>
                <a:sym typeface="Wingdings" panose="05000000000000000000" pitchFamily="2" charset="2"/>
              </a:rPr>
              <a:t>Bây</a:t>
            </a:r>
            <a:r>
              <a:rPr lang="en-US" sz="1200" b="0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en-US" sz="1200" b="0" dirty="0" err="1">
                <a:solidFill>
                  <a:schemeClr val="tx1"/>
                </a:solidFill>
                <a:sym typeface="Wingdings" panose="05000000000000000000" pitchFamily="2" charset="2"/>
              </a:rPr>
              <a:t>giờ</a:t>
            </a:r>
            <a:r>
              <a:rPr lang="en-US" sz="1200" b="0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en-US" sz="1200" b="0" dirty="0" err="1">
                <a:solidFill>
                  <a:schemeClr val="tx1"/>
                </a:solidFill>
                <a:sym typeface="Wingdings" panose="05000000000000000000" pitchFamily="2" charset="2"/>
              </a:rPr>
              <a:t>kích</a:t>
            </a:r>
            <a:r>
              <a:rPr lang="en-US" sz="1200" b="0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en-US" sz="1200" b="0" dirty="0" err="1">
                <a:solidFill>
                  <a:schemeClr val="tx1"/>
                </a:solidFill>
                <a:sym typeface="Wingdings" panose="05000000000000000000" pitchFamily="2" charset="2"/>
              </a:rPr>
              <a:t>cỡ</a:t>
            </a:r>
            <a:r>
              <a:rPr lang="en-US" sz="1200" b="0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en-US" sz="1200" b="0" dirty="0" err="1">
                <a:solidFill>
                  <a:schemeClr val="tx1"/>
                </a:solidFill>
                <a:sym typeface="Wingdings" panose="05000000000000000000" pitchFamily="2" charset="2"/>
              </a:rPr>
              <a:t>cwnd</a:t>
            </a:r>
            <a:r>
              <a:rPr lang="en-US" sz="1200" b="0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en-US" sz="1200" b="0" dirty="0" err="1">
                <a:solidFill>
                  <a:schemeClr val="tx1"/>
                </a:solidFill>
                <a:sym typeface="Wingdings" panose="05000000000000000000" pitchFamily="2" charset="2"/>
              </a:rPr>
              <a:t>là</a:t>
            </a:r>
            <a:r>
              <a:rPr lang="en-US" sz="1200" b="0" dirty="0">
                <a:solidFill>
                  <a:schemeClr val="tx1"/>
                </a:solidFill>
                <a:sym typeface="Wingdings" panose="05000000000000000000" pitchFamily="2" charset="2"/>
              </a:rPr>
              <a:t> 4</a:t>
            </a:r>
          </a:p>
          <a:p>
            <a:pPr marL="171450" indent="-171450">
              <a:buFontTx/>
              <a:buChar char="-"/>
            </a:pPr>
            <a:r>
              <a:rPr lang="en-US" sz="1200" b="0" dirty="0" err="1">
                <a:solidFill>
                  <a:schemeClr val="tx1"/>
                </a:solidFill>
                <a:sym typeface="Wingdings" panose="05000000000000000000" pitchFamily="2" charset="2"/>
              </a:rPr>
              <a:t>Cứ</a:t>
            </a:r>
            <a:r>
              <a:rPr lang="en-US" sz="1200" b="0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en-US" sz="1200" b="0" dirty="0" err="1">
                <a:solidFill>
                  <a:schemeClr val="tx1"/>
                </a:solidFill>
                <a:sym typeface="Wingdings" panose="05000000000000000000" pitchFamily="2" charset="2"/>
              </a:rPr>
              <a:t>như</a:t>
            </a:r>
            <a:r>
              <a:rPr lang="en-US" sz="1200" b="0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en-US" sz="1200" b="0" dirty="0" err="1">
                <a:solidFill>
                  <a:schemeClr val="tx1"/>
                </a:solidFill>
                <a:sym typeface="Wingdings" panose="05000000000000000000" pitchFamily="2" charset="2"/>
              </a:rPr>
              <a:t>vậy</a:t>
            </a:r>
            <a:r>
              <a:rPr lang="en-US" sz="1200" b="0" dirty="0">
                <a:solidFill>
                  <a:schemeClr val="tx1"/>
                </a:solidFill>
                <a:sym typeface="Wingdings" panose="05000000000000000000" pitchFamily="2" charset="2"/>
              </a:rPr>
              <a:t>, size </a:t>
            </a:r>
            <a:r>
              <a:rPr lang="en-US" sz="1200" b="0" dirty="0" err="1">
                <a:solidFill>
                  <a:schemeClr val="tx1"/>
                </a:solidFill>
                <a:sym typeface="Wingdings" panose="05000000000000000000" pitchFamily="2" charset="2"/>
              </a:rPr>
              <a:t>của</a:t>
            </a:r>
            <a:r>
              <a:rPr lang="en-US" sz="1200" b="0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en-US" sz="1200" b="0" dirty="0" err="1">
                <a:solidFill>
                  <a:schemeClr val="tx1"/>
                </a:solidFill>
                <a:sym typeface="Wingdings" panose="05000000000000000000" pitchFamily="2" charset="2"/>
              </a:rPr>
              <a:t>cwnd</a:t>
            </a:r>
            <a:r>
              <a:rPr lang="en-US" sz="1200" b="0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en-US" sz="1200" b="0" dirty="0" err="1">
                <a:solidFill>
                  <a:schemeClr val="tx1"/>
                </a:solidFill>
                <a:sym typeface="Wingdings" panose="05000000000000000000" pitchFamily="2" charset="2"/>
              </a:rPr>
              <a:t>sẽ</a:t>
            </a:r>
            <a:r>
              <a:rPr lang="en-US" sz="1200" b="0" dirty="0">
                <a:solidFill>
                  <a:schemeClr val="tx1"/>
                </a:solidFill>
                <a:sym typeface="Wingdings" panose="05000000000000000000" pitchFamily="2" charset="2"/>
              </a:rPr>
              <a:t> tang </a:t>
            </a:r>
            <a:r>
              <a:rPr lang="en-US" sz="1200" b="0" dirty="0" err="1">
                <a:solidFill>
                  <a:schemeClr val="tx1"/>
                </a:solidFill>
                <a:sym typeface="Wingdings" panose="05000000000000000000" pitchFamily="2" charset="2"/>
              </a:rPr>
              <a:t>theo</a:t>
            </a:r>
            <a:r>
              <a:rPr lang="en-US" sz="1200" b="0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en-US" sz="1200" b="0" dirty="0" err="1">
                <a:solidFill>
                  <a:schemeClr val="tx1"/>
                </a:solidFill>
                <a:sym typeface="Wingdings" panose="05000000000000000000" pitchFamily="2" charset="2"/>
              </a:rPr>
              <a:t>cấp</a:t>
            </a:r>
            <a:r>
              <a:rPr lang="en-US" sz="1200" b="0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en-US" sz="1200" b="0" dirty="0" err="1">
                <a:solidFill>
                  <a:schemeClr val="tx1"/>
                </a:solidFill>
                <a:sym typeface="Wingdings" panose="05000000000000000000" pitchFamily="2" charset="2"/>
              </a:rPr>
              <a:t>số</a:t>
            </a:r>
            <a:r>
              <a:rPr lang="en-US" sz="1200" b="0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en-US" sz="1200" b="0" dirty="0" err="1">
                <a:solidFill>
                  <a:schemeClr val="tx1"/>
                </a:solidFill>
                <a:sym typeface="Wingdings" panose="05000000000000000000" pitchFamily="2" charset="2"/>
              </a:rPr>
              <a:t>nhân</a:t>
            </a:r>
            <a:r>
              <a:rPr lang="en-US" sz="1200" b="0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en-US" sz="1200" b="0" dirty="0" err="1">
                <a:solidFill>
                  <a:schemeClr val="tx1"/>
                </a:solidFill>
                <a:sym typeface="Wingdings" panose="05000000000000000000" pitchFamily="2" charset="2"/>
              </a:rPr>
              <a:t>của</a:t>
            </a:r>
            <a:r>
              <a:rPr lang="en-US" sz="1200" b="0" dirty="0">
                <a:solidFill>
                  <a:schemeClr val="tx1"/>
                </a:solidFill>
                <a:sym typeface="Wingdings" panose="05000000000000000000" pitchFamily="2" charset="2"/>
              </a:rPr>
              <a:t> 2.</a:t>
            </a:r>
          </a:p>
          <a:p>
            <a:pPr marL="0" indent="0">
              <a:buFontTx/>
              <a:buNone/>
            </a:pPr>
            <a:r>
              <a:rPr lang="en-US" sz="1200" b="0" dirty="0">
                <a:solidFill>
                  <a:schemeClr val="tx1"/>
                </a:solidFill>
                <a:sym typeface="Wingdings" panose="05000000000000000000" pitchFamily="2" charset="2"/>
              </a:rPr>
              <a:t>  </a:t>
            </a:r>
            <a:r>
              <a:rPr lang="en-US" sz="1200" b="1" i="1" u="sng" dirty="0" err="1">
                <a:solidFill>
                  <a:schemeClr val="tx1"/>
                </a:solidFill>
                <a:sym typeface="Wingdings" panose="05000000000000000000" pitchFamily="2" charset="2"/>
              </a:rPr>
              <a:t>Chuyển</a:t>
            </a:r>
            <a:r>
              <a:rPr lang="en-US" sz="1200" b="1" i="1" u="sng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en-US" sz="1200" b="1" i="1" u="sng" dirty="0" err="1">
                <a:solidFill>
                  <a:schemeClr val="tx1"/>
                </a:solidFill>
                <a:sym typeface="Wingdings" panose="05000000000000000000" pitchFamily="2" charset="2"/>
              </a:rPr>
              <a:t>trạng</a:t>
            </a:r>
            <a:r>
              <a:rPr lang="en-US" sz="1200" b="1" i="1" u="sng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en-US" sz="1200" b="1" i="1" u="sng" dirty="0" err="1">
                <a:solidFill>
                  <a:schemeClr val="tx1"/>
                </a:solidFill>
                <a:sym typeface="Wingdings" panose="05000000000000000000" pitchFamily="2" charset="2"/>
              </a:rPr>
              <a:t>thái</a:t>
            </a:r>
            <a:r>
              <a:rPr lang="en-US" sz="1200" b="1" i="1" u="sng" dirty="0">
                <a:solidFill>
                  <a:schemeClr val="tx1"/>
                </a:solidFill>
                <a:sym typeface="Wingdings" panose="05000000000000000000" pitchFamily="2" charset="2"/>
              </a:rPr>
              <a:t>: </a:t>
            </a:r>
            <a:r>
              <a:rPr lang="en-US" sz="1200" b="0" dirty="0" err="1">
                <a:solidFill>
                  <a:schemeClr val="tx1"/>
                </a:solidFill>
                <a:sym typeface="Wingdings" panose="05000000000000000000" pitchFamily="2" charset="2"/>
              </a:rPr>
              <a:t>Nếu</a:t>
            </a:r>
            <a:r>
              <a:rPr lang="en-US" sz="1200" b="0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en-US" sz="1200" b="0" dirty="0" err="1">
                <a:solidFill>
                  <a:schemeClr val="tx1"/>
                </a:solidFill>
                <a:sym typeface="Wingdings" panose="05000000000000000000" pitchFamily="2" charset="2"/>
              </a:rPr>
              <a:t>có</a:t>
            </a:r>
            <a:r>
              <a:rPr lang="en-US" sz="1200" b="0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en-US" sz="1200" b="0" dirty="0" err="1">
                <a:solidFill>
                  <a:schemeClr val="tx1"/>
                </a:solidFill>
                <a:sym typeface="Wingdings" panose="05000000000000000000" pitchFamily="2" charset="2"/>
              </a:rPr>
              <a:t>hiện</a:t>
            </a:r>
            <a:r>
              <a:rPr lang="en-US" sz="1200" b="0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en-US" sz="1200" b="0" dirty="0" err="1">
                <a:solidFill>
                  <a:schemeClr val="tx1"/>
                </a:solidFill>
                <a:sym typeface="Wingdings" panose="05000000000000000000" pitchFamily="2" charset="2"/>
              </a:rPr>
              <a:t>tượng</a:t>
            </a:r>
            <a:r>
              <a:rPr lang="en-US" sz="1200" b="0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en-US" sz="1200" b="0" dirty="0" err="1">
                <a:solidFill>
                  <a:schemeClr val="tx1"/>
                </a:solidFill>
                <a:sym typeface="Wingdings" panose="05000000000000000000" pitchFamily="2" charset="2"/>
              </a:rPr>
              <a:t>mất</a:t>
            </a:r>
            <a:r>
              <a:rPr lang="en-US" sz="1200" b="0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en-US" sz="1200" b="0" dirty="0" err="1">
                <a:solidFill>
                  <a:schemeClr val="tx1"/>
                </a:solidFill>
                <a:sym typeface="Wingdings" panose="05000000000000000000" pitchFamily="2" charset="2"/>
              </a:rPr>
              <a:t>gói</a:t>
            </a:r>
            <a:r>
              <a:rPr lang="en-US" sz="1200" b="0" dirty="0">
                <a:solidFill>
                  <a:schemeClr val="tx1"/>
                </a:solidFill>
                <a:sym typeface="Wingdings" panose="05000000000000000000" pitchFamily="2" charset="2"/>
              </a:rPr>
              <a:t> do </a:t>
            </a:r>
            <a:r>
              <a:rPr lang="en-US" sz="1200" b="1" dirty="0">
                <a:solidFill>
                  <a:schemeClr val="tx1"/>
                </a:solidFill>
                <a:sym typeface="Wingdings" panose="05000000000000000000" pitchFamily="2" charset="2"/>
              </a:rPr>
              <a:t>timeout</a:t>
            </a:r>
            <a:r>
              <a:rPr lang="en-US" sz="1200" b="0" dirty="0">
                <a:solidFill>
                  <a:schemeClr val="tx1"/>
                </a:solidFill>
                <a:sym typeface="Wingdings" panose="05000000000000000000" pitchFamily="2" charset="2"/>
              </a:rPr>
              <a:t>  set </a:t>
            </a:r>
            <a:r>
              <a:rPr lang="en-US" sz="1200" b="0" dirty="0" err="1">
                <a:solidFill>
                  <a:schemeClr val="tx1"/>
                </a:solidFill>
                <a:sym typeface="Wingdings" panose="05000000000000000000" pitchFamily="2" charset="2"/>
              </a:rPr>
              <a:t>giá</a:t>
            </a:r>
            <a:r>
              <a:rPr lang="en-US" sz="1200" b="0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en-US" sz="1200" b="0" dirty="0" err="1">
                <a:solidFill>
                  <a:schemeClr val="tx1"/>
                </a:solidFill>
                <a:sym typeface="Wingdings" panose="05000000000000000000" pitchFamily="2" charset="2"/>
              </a:rPr>
              <a:t>trị</a:t>
            </a:r>
            <a:r>
              <a:rPr lang="en-US" sz="1200" b="0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en-US" sz="1200" b="0" dirty="0" err="1">
                <a:solidFill>
                  <a:schemeClr val="tx1"/>
                </a:solidFill>
                <a:sym typeface="Wingdings" panose="05000000000000000000" pitchFamily="2" charset="2"/>
              </a:rPr>
              <a:t>cwmd</a:t>
            </a:r>
            <a:r>
              <a:rPr lang="en-US" sz="1200" b="0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en-US" sz="1200" b="0" dirty="0" err="1">
                <a:solidFill>
                  <a:schemeClr val="tx1"/>
                </a:solidFill>
                <a:sym typeface="Wingdings" panose="05000000000000000000" pitchFamily="2" charset="2"/>
              </a:rPr>
              <a:t>về</a:t>
            </a:r>
            <a:r>
              <a:rPr lang="en-US" sz="1200" b="0" dirty="0">
                <a:solidFill>
                  <a:schemeClr val="tx1"/>
                </a:solidFill>
                <a:sym typeface="Wingdings" panose="05000000000000000000" pitchFamily="2" charset="2"/>
              </a:rPr>
              <a:t> 1 </a:t>
            </a:r>
            <a:r>
              <a:rPr lang="en-US" sz="1200" b="0" dirty="0" err="1">
                <a:solidFill>
                  <a:schemeClr val="tx1"/>
                </a:solidFill>
                <a:sym typeface="Wingdings" panose="05000000000000000000" pitchFamily="2" charset="2"/>
              </a:rPr>
              <a:t>và</a:t>
            </a:r>
            <a:r>
              <a:rPr lang="en-US" sz="1200" b="0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en-US" sz="1200" b="0" dirty="0" err="1">
                <a:solidFill>
                  <a:schemeClr val="tx1"/>
                </a:solidFill>
                <a:sym typeface="Wingdings" panose="05000000000000000000" pitchFamily="2" charset="2"/>
              </a:rPr>
              <a:t>bắt</a:t>
            </a:r>
            <a:r>
              <a:rPr lang="en-US" sz="1200" b="0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en-US" sz="1200" b="0" dirty="0" err="1">
                <a:solidFill>
                  <a:schemeClr val="tx1"/>
                </a:solidFill>
                <a:sym typeface="Wingdings" panose="05000000000000000000" pitchFamily="2" charset="2"/>
              </a:rPr>
              <a:t>đầu</a:t>
            </a:r>
            <a:r>
              <a:rPr lang="en-US" sz="1200" b="0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en-US" sz="1200" b="0" dirty="0" err="1">
                <a:solidFill>
                  <a:schemeClr val="tx1"/>
                </a:solidFill>
                <a:sym typeface="Wingdings" panose="05000000000000000000" pitchFamily="2" charset="2"/>
              </a:rPr>
              <a:t>quá</a:t>
            </a:r>
            <a:r>
              <a:rPr lang="en-US" sz="1200" b="0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en-US" sz="1200" b="0" dirty="0" err="1">
                <a:solidFill>
                  <a:schemeClr val="tx1"/>
                </a:solidFill>
                <a:sym typeface="Wingdings" panose="05000000000000000000" pitchFamily="2" charset="2"/>
              </a:rPr>
              <a:t>trình</a:t>
            </a:r>
            <a:r>
              <a:rPr lang="en-US" sz="1200" b="0" dirty="0">
                <a:solidFill>
                  <a:schemeClr val="tx1"/>
                </a:solidFill>
                <a:sym typeface="Wingdings" panose="05000000000000000000" pitchFamily="2" charset="2"/>
              </a:rPr>
              <a:t> slow start </a:t>
            </a:r>
            <a:r>
              <a:rPr lang="en-US" sz="1200" b="0" dirty="0" err="1">
                <a:solidFill>
                  <a:schemeClr val="tx1"/>
                </a:solidFill>
                <a:sym typeface="Wingdings" panose="05000000000000000000" pitchFamily="2" charset="2"/>
              </a:rPr>
              <a:t>mới</a:t>
            </a:r>
            <a:r>
              <a:rPr lang="en-US" sz="1200" b="0" dirty="0">
                <a:solidFill>
                  <a:schemeClr val="tx1"/>
                </a:solidFill>
                <a:sym typeface="Wingdings" panose="05000000000000000000" pitchFamily="2" charset="2"/>
              </a:rPr>
              <a:t>. </a:t>
            </a:r>
            <a:r>
              <a:rPr lang="en-US" sz="1200" b="0" dirty="0" err="1">
                <a:solidFill>
                  <a:schemeClr val="tx1"/>
                </a:solidFill>
                <a:sym typeface="Wingdings" panose="05000000000000000000" pitchFamily="2" charset="2"/>
              </a:rPr>
              <a:t>Nó</a:t>
            </a:r>
            <a:r>
              <a:rPr lang="en-US" sz="1200" b="0" dirty="0">
                <a:solidFill>
                  <a:schemeClr val="tx1"/>
                </a:solidFill>
                <a:sym typeface="Wingdings" panose="05000000000000000000" pitchFamily="2" charset="2"/>
              </a:rPr>
              <a:t> set </a:t>
            </a:r>
            <a:r>
              <a:rPr lang="en-US" sz="1200" b="0" dirty="0" err="1">
                <a:solidFill>
                  <a:schemeClr val="tx1"/>
                </a:solidFill>
                <a:sym typeface="Wingdings" panose="05000000000000000000" pitchFamily="2" charset="2"/>
              </a:rPr>
              <a:t>giá</a:t>
            </a:r>
            <a:r>
              <a:rPr lang="en-US" sz="1200" b="0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en-US" sz="1200" b="0" dirty="0" err="1">
                <a:solidFill>
                  <a:schemeClr val="tx1"/>
                </a:solidFill>
                <a:sym typeface="Wingdings" panose="05000000000000000000" pitchFamily="2" charset="2"/>
              </a:rPr>
              <a:t>trị</a:t>
            </a:r>
            <a:r>
              <a:rPr lang="en-US" sz="1200" b="0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en-US" sz="1200" b="0" dirty="0" err="1">
                <a:solidFill>
                  <a:schemeClr val="tx1"/>
                </a:solidFill>
                <a:sym typeface="Wingdings" panose="05000000000000000000" pitchFamily="2" charset="2"/>
              </a:rPr>
              <a:t>ngưỡng</a:t>
            </a:r>
            <a:r>
              <a:rPr lang="en-US" sz="1200" b="0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en-US" sz="1200" b="1" dirty="0">
                <a:solidFill>
                  <a:schemeClr val="tx1"/>
                </a:solidFill>
                <a:sym typeface="Wingdings" panose="05000000000000000000" pitchFamily="2" charset="2"/>
              </a:rPr>
              <a:t>second state threshold </a:t>
            </a:r>
            <a:r>
              <a:rPr lang="en-US" sz="1200" b="0" dirty="0" err="1">
                <a:solidFill>
                  <a:schemeClr val="tx1"/>
                </a:solidFill>
                <a:sym typeface="Wingdings" panose="05000000000000000000" pitchFamily="2" charset="2"/>
              </a:rPr>
              <a:t>là</a:t>
            </a:r>
            <a:r>
              <a:rPr lang="en-US" sz="1200" b="0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en-US" sz="1200" b="1" dirty="0" err="1">
                <a:solidFill>
                  <a:schemeClr val="tx1"/>
                </a:solidFill>
                <a:sym typeface="Wingdings" panose="05000000000000000000" pitchFamily="2" charset="2"/>
              </a:rPr>
              <a:t>cwnd</a:t>
            </a:r>
            <a:r>
              <a:rPr lang="en-US" sz="1200" b="1" dirty="0">
                <a:solidFill>
                  <a:schemeClr val="tx1"/>
                </a:solidFill>
                <a:sym typeface="Wingdings" panose="05000000000000000000" pitchFamily="2" charset="2"/>
              </a:rPr>
              <a:t> /2 </a:t>
            </a:r>
            <a:r>
              <a:rPr lang="en-US" sz="1200" b="0" dirty="0">
                <a:solidFill>
                  <a:schemeClr val="tx1"/>
                </a:solidFill>
                <a:sym typeface="Wingdings" panose="05000000000000000000" pitchFamily="2" charset="2"/>
              </a:rPr>
              <a:t>(1 </a:t>
            </a:r>
            <a:r>
              <a:rPr lang="en-US" sz="1200" b="0" dirty="0" err="1">
                <a:solidFill>
                  <a:schemeClr val="tx1"/>
                </a:solidFill>
                <a:sym typeface="Wingdings" panose="05000000000000000000" pitchFamily="2" charset="2"/>
              </a:rPr>
              <a:t>nửa</a:t>
            </a:r>
            <a:r>
              <a:rPr lang="en-US" sz="1200" b="0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en-US" sz="1200" b="0" dirty="0" err="1">
                <a:solidFill>
                  <a:schemeClr val="tx1"/>
                </a:solidFill>
                <a:sym typeface="Wingdings" panose="05000000000000000000" pitchFamily="2" charset="2"/>
              </a:rPr>
              <a:t>giá</a:t>
            </a:r>
            <a:r>
              <a:rPr lang="en-US" sz="1200" b="0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en-US" sz="1200" b="0" dirty="0" err="1">
                <a:solidFill>
                  <a:schemeClr val="tx1"/>
                </a:solidFill>
                <a:sym typeface="Wingdings" panose="05000000000000000000" pitchFamily="2" charset="2"/>
              </a:rPr>
              <a:t>trị</a:t>
            </a:r>
            <a:r>
              <a:rPr lang="en-US" sz="1200" b="0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en-US" sz="1200" b="0" dirty="0" err="1">
                <a:solidFill>
                  <a:schemeClr val="tx1"/>
                </a:solidFill>
                <a:sym typeface="Wingdings" panose="05000000000000000000" pitchFamily="2" charset="2"/>
              </a:rPr>
              <a:t>cửa</a:t>
            </a:r>
            <a:r>
              <a:rPr lang="en-US" sz="1200" b="0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en-US" sz="1200" b="0" dirty="0" err="1">
                <a:solidFill>
                  <a:schemeClr val="tx1"/>
                </a:solidFill>
                <a:sym typeface="Wingdings" panose="05000000000000000000" pitchFamily="2" charset="2"/>
              </a:rPr>
              <a:t>sổ</a:t>
            </a:r>
            <a:r>
              <a:rPr lang="en-US" sz="1200" b="0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en-US" sz="1200" b="0" dirty="0" err="1">
                <a:solidFill>
                  <a:schemeClr val="tx1"/>
                </a:solidFill>
                <a:sym typeface="Wingdings" panose="05000000000000000000" pitchFamily="2" charset="2"/>
              </a:rPr>
              <a:t>khi</a:t>
            </a:r>
            <a:r>
              <a:rPr lang="en-US" sz="1200" b="0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en-US" sz="1200" b="0" dirty="0" err="1">
                <a:solidFill>
                  <a:schemeClr val="tx1"/>
                </a:solidFill>
                <a:sym typeface="Wingdings" panose="05000000000000000000" pitchFamily="2" charset="2"/>
              </a:rPr>
              <a:t>gặp</a:t>
            </a:r>
            <a:r>
              <a:rPr lang="en-US" sz="1200" b="0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en-US" sz="1200" b="0" dirty="0" err="1">
                <a:solidFill>
                  <a:schemeClr val="tx1"/>
                </a:solidFill>
                <a:sym typeface="Wingdings" panose="05000000000000000000" pitchFamily="2" charset="2"/>
              </a:rPr>
              <a:t>hiện</a:t>
            </a:r>
            <a:r>
              <a:rPr lang="en-US" sz="1200" b="0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en-US" sz="1200" b="0" dirty="0" err="1">
                <a:solidFill>
                  <a:schemeClr val="tx1"/>
                </a:solidFill>
                <a:sym typeface="Wingdings" panose="05000000000000000000" pitchFamily="2" charset="2"/>
              </a:rPr>
              <a:t>tượng</a:t>
            </a:r>
            <a:r>
              <a:rPr lang="en-US" sz="1200" b="0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en-US" sz="1200" b="0" dirty="0" err="1">
                <a:solidFill>
                  <a:schemeClr val="tx1"/>
                </a:solidFill>
                <a:sym typeface="Wingdings" panose="05000000000000000000" pitchFamily="2" charset="2"/>
              </a:rPr>
              <a:t>nghẽn</a:t>
            </a:r>
            <a:r>
              <a:rPr lang="en-US" sz="1200" b="0" dirty="0">
                <a:solidFill>
                  <a:schemeClr val="tx1"/>
                </a:solidFill>
                <a:sym typeface="Wingdings" panose="05000000000000000000" pitchFamily="2" charset="2"/>
              </a:rPr>
              <a:t>).</a:t>
            </a:r>
          </a:p>
          <a:p>
            <a:pPr marL="0" indent="0">
              <a:buFontTx/>
              <a:buNone/>
            </a:pPr>
            <a:r>
              <a:rPr lang="en-US" sz="1200" b="0" dirty="0">
                <a:solidFill>
                  <a:schemeClr val="tx1"/>
                </a:solidFill>
                <a:sym typeface="Wingdings" panose="05000000000000000000" pitchFamily="2" charset="2"/>
              </a:rPr>
              <a:t> Khi </a:t>
            </a:r>
            <a:r>
              <a:rPr lang="en-US" sz="1200" b="0" dirty="0" err="1">
                <a:solidFill>
                  <a:schemeClr val="tx1"/>
                </a:solidFill>
                <a:sym typeface="Wingdings" panose="05000000000000000000" pitchFamily="2" charset="2"/>
              </a:rPr>
              <a:t>gias</a:t>
            </a:r>
            <a:r>
              <a:rPr lang="en-US" sz="1200" b="0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en-US" sz="1200" b="0" dirty="0" err="1">
                <a:solidFill>
                  <a:schemeClr val="tx1"/>
                </a:solidFill>
                <a:sym typeface="Wingdings" panose="05000000000000000000" pitchFamily="2" charset="2"/>
              </a:rPr>
              <a:t>trị</a:t>
            </a:r>
            <a:r>
              <a:rPr lang="en-US" sz="1200" b="0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en-US" sz="1200" b="0" dirty="0" err="1">
                <a:solidFill>
                  <a:schemeClr val="tx1"/>
                </a:solidFill>
                <a:sym typeface="Wingdings" panose="05000000000000000000" pitchFamily="2" charset="2"/>
              </a:rPr>
              <a:t>cwnd</a:t>
            </a:r>
            <a:r>
              <a:rPr lang="en-US" sz="1200" b="0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en-US" sz="1200" b="0" dirty="0" err="1">
                <a:solidFill>
                  <a:schemeClr val="tx1"/>
                </a:solidFill>
                <a:sym typeface="Wingdings" panose="05000000000000000000" pitchFamily="2" charset="2"/>
              </a:rPr>
              <a:t>chạm</a:t>
            </a:r>
            <a:r>
              <a:rPr lang="en-US" sz="1200" b="0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en-US" sz="1200" b="0" dirty="0" err="1">
                <a:solidFill>
                  <a:schemeClr val="tx1"/>
                </a:solidFill>
                <a:sym typeface="Wingdings" panose="05000000000000000000" pitchFamily="2" charset="2"/>
              </a:rPr>
              <a:t>đến</a:t>
            </a:r>
            <a:r>
              <a:rPr lang="en-US" sz="1200" b="0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en-US" sz="1200" b="0" dirty="0" err="1">
                <a:solidFill>
                  <a:schemeClr val="tx1"/>
                </a:solidFill>
                <a:sym typeface="Wingdings" panose="05000000000000000000" pitchFamily="2" charset="2"/>
              </a:rPr>
              <a:t>giá</a:t>
            </a:r>
            <a:r>
              <a:rPr lang="en-US" sz="1200" b="0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en-US" sz="1200" b="0" dirty="0" err="1">
                <a:solidFill>
                  <a:schemeClr val="tx1"/>
                </a:solidFill>
                <a:sym typeface="Wingdings" panose="05000000000000000000" pitchFamily="2" charset="2"/>
              </a:rPr>
              <a:t>trị</a:t>
            </a:r>
            <a:r>
              <a:rPr lang="en-US" sz="1200" b="0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en-US" sz="1200" b="0" dirty="0" err="1">
                <a:solidFill>
                  <a:schemeClr val="tx1"/>
                </a:solidFill>
                <a:sym typeface="Wingdings" panose="05000000000000000000" pitchFamily="2" charset="2"/>
              </a:rPr>
              <a:t>ngưỡng</a:t>
            </a:r>
            <a:r>
              <a:rPr lang="en-US" sz="1200" b="0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en-US" sz="1200" b="0" dirty="0" err="1">
                <a:solidFill>
                  <a:schemeClr val="tx1"/>
                </a:solidFill>
                <a:sym typeface="Wingdings" panose="05000000000000000000" pitchFamily="2" charset="2"/>
              </a:rPr>
              <a:t>ssthreshold</a:t>
            </a:r>
            <a:r>
              <a:rPr lang="en-US" sz="1200" b="0" dirty="0">
                <a:solidFill>
                  <a:schemeClr val="tx1"/>
                </a:solidFill>
                <a:sym typeface="Wingdings" panose="05000000000000000000" pitchFamily="2" charset="2"/>
              </a:rPr>
              <a:t>  </a:t>
            </a:r>
            <a:r>
              <a:rPr lang="en-US" sz="1200" b="0" dirty="0" err="1">
                <a:solidFill>
                  <a:schemeClr val="tx1"/>
                </a:solidFill>
                <a:sym typeface="Wingdings" panose="05000000000000000000" pitchFamily="2" charset="2"/>
              </a:rPr>
              <a:t>chuyển</a:t>
            </a:r>
            <a:r>
              <a:rPr lang="en-US" sz="1200" b="0" dirty="0">
                <a:solidFill>
                  <a:schemeClr val="tx1"/>
                </a:solidFill>
                <a:sym typeface="Wingdings" panose="05000000000000000000" pitchFamily="2" charset="2"/>
              </a:rPr>
              <a:t> sang </a:t>
            </a:r>
            <a:r>
              <a:rPr lang="en-US" sz="1200" b="0" dirty="0" err="1">
                <a:solidFill>
                  <a:schemeClr val="tx1"/>
                </a:solidFill>
                <a:sym typeface="Wingdings" panose="05000000000000000000" pitchFamily="2" charset="2"/>
              </a:rPr>
              <a:t>trạng</a:t>
            </a:r>
            <a:r>
              <a:rPr lang="en-US" sz="1200" b="0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en-US" sz="1200" b="0" dirty="0" err="1">
                <a:solidFill>
                  <a:schemeClr val="tx1"/>
                </a:solidFill>
                <a:sym typeface="Wingdings" panose="05000000000000000000" pitchFamily="2" charset="2"/>
              </a:rPr>
              <a:t>thái</a:t>
            </a:r>
            <a:r>
              <a:rPr lang="en-US" sz="1200" b="0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en-US" sz="1200" b="1" dirty="0">
                <a:solidFill>
                  <a:schemeClr val="tx1"/>
                </a:solidFill>
                <a:sym typeface="Wingdings" panose="05000000000000000000" pitchFamily="2" charset="2"/>
              </a:rPr>
              <a:t>congestion avoidance</a:t>
            </a:r>
          </a:p>
          <a:p>
            <a:pPr marL="0" indent="0">
              <a:buFontTx/>
              <a:buNone/>
            </a:pPr>
            <a:r>
              <a:rPr lang="en-US" sz="1200" b="1" dirty="0">
                <a:solidFill>
                  <a:schemeClr val="tx1"/>
                </a:solidFill>
                <a:sym typeface="Wingdings" panose="05000000000000000000" pitchFamily="2" charset="2"/>
              </a:rPr>
              <a:t>  </a:t>
            </a:r>
            <a:r>
              <a:rPr lang="en-US" sz="1200" b="1" i="1" u="sng" dirty="0" err="1">
                <a:solidFill>
                  <a:schemeClr val="tx1"/>
                </a:solidFill>
                <a:sym typeface="Wingdings" panose="05000000000000000000" pitchFamily="2" charset="2"/>
              </a:rPr>
              <a:t>Chuyển</a:t>
            </a:r>
            <a:r>
              <a:rPr lang="en-US" sz="1200" b="1" i="1" u="sng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en-US" sz="1200" b="1" i="1" u="sng" dirty="0" err="1">
                <a:solidFill>
                  <a:schemeClr val="tx1"/>
                </a:solidFill>
                <a:sym typeface="Wingdings" panose="05000000000000000000" pitchFamily="2" charset="2"/>
              </a:rPr>
              <a:t>trạng</a:t>
            </a:r>
            <a:r>
              <a:rPr lang="en-US" sz="1200" b="1" i="1" u="sng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en-US" sz="1200" b="1" i="1" u="sng" dirty="0" err="1">
                <a:solidFill>
                  <a:schemeClr val="tx1"/>
                </a:solidFill>
                <a:sym typeface="Wingdings" panose="05000000000000000000" pitchFamily="2" charset="2"/>
              </a:rPr>
              <a:t>thái</a:t>
            </a:r>
            <a:r>
              <a:rPr lang="en-US" sz="1200" b="1" i="1" u="sng" dirty="0">
                <a:solidFill>
                  <a:schemeClr val="tx1"/>
                </a:solidFill>
                <a:sym typeface="Wingdings" panose="05000000000000000000" pitchFamily="2" charset="2"/>
              </a:rPr>
              <a:t>: </a:t>
            </a:r>
            <a:r>
              <a:rPr lang="en-US" sz="1200" b="0" dirty="0" err="1">
                <a:solidFill>
                  <a:schemeClr val="tx1"/>
                </a:solidFill>
                <a:sym typeface="Wingdings" panose="05000000000000000000" pitchFamily="2" charset="2"/>
              </a:rPr>
              <a:t>Nếu</a:t>
            </a:r>
            <a:r>
              <a:rPr lang="en-US" sz="1200" b="0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en-US" sz="1200" b="0" dirty="0" err="1">
                <a:solidFill>
                  <a:schemeClr val="tx1"/>
                </a:solidFill>
                <a:sym typeface="Wingdings" panose="05000000000000000000" pitchFamily="2" charset="2"/>
              </a:rPr>
              <a:t>gặp</a:t>
            </a:r>
            <a:r>
              <a:rPr lang="en-US" sz="1200" b="0" dirty="0">
                <a:solidFill>
                  <a:schemeClr val="tx1"/>
                </a:solidFill>
                <a:sym typeface="Wingdings" panose="05000000000000000000" pitchFamily="2" charset="2"/>
              </a:rPr>
              <a:t> 1 duplicate ACK </a:t>
            </a:r>
            <a:r>
              <a:rPr lang="en-US" sz="1200" b="0" dirty="0" err="1">
                <a:solidFill>
                  <a:schemeClr val="tx1"/>
                </a:solidFill>
                <a:sym typeface="Wingdings" panose="05000000000000000000" pitchFamily="2" charset="2"/>
              </a:rPr>
              <a:t>thì</a:t>
            </a:r>
            <a:r>
              <a:rPr lang="en-US" sz="1200" b="0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en-US" sz="1200" b="0" dirty="0" err="1">
                <a:solidFill>
                  <a:schemeClr val="tx1"/>
                </a:solidFill>
                <a:sym typeface="Wingdings" panose="05000000000000000000" pitchFamily="2" charset="2"/>
              </a:rPr>
              <a:t>tăng</a:t>
            </a:r>
            <a:r>
              <a:rPr lang="en-US" sz="1200" b="0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en-US" sz="1200" b="0" dirty="0" err="1">
                <a:solidFill>
                  <a:schemeClr val="tx1"/>
                </a:solidFill>
                <a:sym typeface="Wingdings" panose="05000000000000000000" pitchFamily="2" charset="2"/>
              </a:rPr>
              <a:t>biến</a:t>
            </a:r>
            <a:r>
              <a:rPr lang="en-US" sz="1200" b="0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en-US" sz="1200" b="0" dirty="0" err="1">
                <a:solidFill>
                  <a:schemeClr val="tx1"/>
                </a:solidFill>
                <a:sym typeface="Wingdings" panose="05000000000000000000" pitchFamily="2" charset="2"/>
              </a:rPr>
              <a:t>đếm</a:t>
            </a:r>
            <a:r>
              <a:rPr lang="en-US" sz="1200" b="0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en-US" sz="1200" b="0" dirty="0" err="1">
                <a:solidFill>
                  <a:schemeClr val="tx1"/>
                </a:solidFill>
                <a:sym typeface="Wingdings" panose="05000000000000000000" pitchFamily="2" charset="2"/>
              </a:rPr>
              <a:t>dupACK</a:t>
            </a:r>
            <a:r>
              <a:rPr lang="en-US" sz="1200" b="0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en-US" sz="1200" b="0" dirty="0" err="1">
                <a:solidFill>
                  <a:schemeClr val="tx1"/>
                </a:solidFill>
                <a:sym typeface="Wingdings" panose="05000000000000000000" pitchFamily="2" charset="2"/>
              </a:rPr>
              <a:t>lên</a:t>
            </a:r>
            <a:r>
              <a:rPr lang="en-US" sz="1200" b="0" dirty="0">
                <a:solidFill>
                  <a:schemeClr val="tx1"/>
                </a:solidFill>
                <a:sym typeface="Wingdings" panose="05000000000000000000" pitchFamily="2" charset="2"/>
              </a:rPr>
              <a:t> 1. </a:t>
            </a:r>
            <a:r>
              <a:rPr lang="en-US" sz="1200" b="0" dirty="0" err="1">
                <a:solidFill>
                  <a:schemeClr val="tx1"/>
                </a:solidFill>
                <a:sym typeface="Wingdings" panose="05000000000000000000" pitchFamily="2" charset="2"/>
              </a:rPr>
              <a:t>Biến</a:t>
            </a:r>
            <a:r>
              <a:rPr lang="en-US" sz="1200" b="0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en-US" sz="1200" b="0" dirty="0" err="1">
                <a:solidFill>
                  <a:schemeClr val="tx1"/>
                </a:solidFill>
                <a:sym typeface="Wingdings" panose="05000000000000000000" pitchFamily="2" charset="2"/>
              </a:rPr>
              <a:t>này</a:t>
            </a:r>
            <a:r>
              <a:rPr lang="en-US" sz="1200" b="0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en-US" sz="1200" b="0" dirty="0" err="1">
                <a:solidFill>
                  <a:schemeClr val="tx1"/>
                </a:solidFill>
                <a:sym typeface="Wingdings" panose="05000000000000000000" pitchFamily="2" charset="2"/>
              </a:rPr>
              <a:t>nếu</a:t>
            </a:r>
            <a:r>
              <a:rPr lang="en-US" sz="1200" b="0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en-US" sz="1200" b="1" dirty="0" err="1">
                <a:solidFill>
                  <a:schemeClr val="tx1"/>
                </a:solidFill>
                <a:sym typeface="Wingdings" panose="05000000000000000000" pitchFamily="2" charset="2"/>
              </a:rPr>
              <a:t>bằng</a:t>
            </a:r>
            <a:r>
              <a:rPr lang="en-US" sz="1200" b="1" dirty="0">
                <a:solidFill>
                  <a:schemeClr val="tx1"/>
                </a:solidFill>
                <a:sym typeface="Wingdings" panose="05000000000000000000" pitchFamily="2" charset="2"/>
              </a:rPr>
              <a:t> 3 (</a:t>
            </a:r>
            <a:r>
              <a:rPr lang="en-US" sz="1200" b="1" dirty="0" err="1">
                <a:solidFill>
                  <a:schemeClr val="tx1"/>
                </a:solidFill>
                <a:sym typeface="Wingdings" panose="05000000000000000000" pitchFamily="2" charset="2"/>
              </a:rPr>
              <a:t>nghĩa</a:t>
            </a:r>
            <a:r>
              <a:rPr lang="en-US" sz="1200" b="1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en-US" sz="1200" b="1" dirty="0" err="1">
                <a:solidFill>
                  <a:schemeClr val="tx1"/>
                </a:solidFill>
                <a:sym typeface="Wingdings" panose="05000000000000000000" pitchFamily="2" charset="2"/>
              </a:rPr>
              <a:t>là</a:t>
            </a:r>
            <a:r>
              <a:rPr lang="en-US" sz="1200" b="1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en-US" sz="1200" b="1" dirty="0" err="1">
                <a:solidFill>
                  <a:schemeClr val="tx1"/>
                </a:solidFill>
                <a:sym typeface="Wingdings" panose="05000000000000000000" pitchFamily="2" charset="2"/>
              </a:rPr>
              <a:t>đã</a:t>
            </a:r>
            <a:r>
              <a:rPr lang="en-US" sz="1200" b="1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en-US" sz="1200" b="1" dirty="0" err="1">
                <a:solidFill>
                  <a:schemeClr val="tx1"/>
                </a:solidFill>
                <a:sym typeface="Wingdings" panose="05000000000000000000" pitchFamily="2" charset="2"/>
              </a:rPr>
              <a:t>có</a:t>
            </a:r>
            <a:r>
              <a:rPr lang="en-US" sz="1200" b="1" dirty="0">
                <a:solidFill>
                  <a:schemeClr val="tx1"/>
                </a:solidFill>
                <a:sym typeface="Wingdings" panose="05000000000000000000" pitchFamily="2" charset="2"/>
              </a:rPr>
              <a:t> 4 </a:t>
            </a:r>
            <a:r>
              <a:rPr lang="en-US" sz="1200" b="1" dirty="0" err="1">
                <a:solidFill>
                  <a:schemeClr val="tx1"/>
                </a:solidFill>
                <a:sym typeface="Wingdings" panose="05000000000000000000" pitchFamily="2" charset="2"/>
              </a:rPr>
              <a:t>gói</a:t>
            </a:r>
            <a:r>
              <a:rPr lang="en-US" sz="1200" b="1" dirty="0">
                <a:solidFill>
                  <a:schemeClr val="tx1"/>
                </a:solidFill>
                <a:sym typeface="Wingdings" panose="05000000000000000000" pitchFamily="2" charset="2"/>
              </a:rPr>
              <a:t> ACK </a:t>
            </a:r>
            <a:r>
              <a:rPr lang="en-US" sz="1200" b="1" dirty="0" err="1">
                <a:solidFill>
                  <a:schemeClr val="tx1"/>
                </a:solidFill>
                <a:sym typeface="Wingdings" panose="05000000000000000000" pitchFamily="2" charset="2"/>
              </a:rPr>
              <a:t>cùng</a:t>
            </a:r>
            <a:r>
              <a:rPr lang="en-US" sz="1200" b="1" dirty="0">
                <a:solidFill>
                  <a:schemeClr val="tx1"/>
                </a:solidFill>
                <a:sym typeface="Wingdings" panose="05000000000000000000" pitchFamily="2" charset="2"/>
              </a:rPr>
              <a:t> 1 </a:t>
            </a:r>
            <a:r>
              <a:rPr lang="en-US" sz="1200" b="1" dirty="0" err="1">
                <a:solidFill>
                  <a:schemeClr val="tx1"/>
                </a:solidFill>
                <a:sym typeface="Wingdings" panose="05000000000000000000" pitchFamily="2" charset="2"/>
              </a:rPr>
              <a:t>số</a:t>
            </a:r>
            <a:r>
              <a:rPr lang="en-US" sz="1200" b="1" dirty="0">
                <a:solidFill>
                  <a:schemeClr val="tx1"/>
                </a:solidFill>
                <a:sym typeface="Wingdings" panose="05000000000000000000" pitchFamily="2" charset="2"/>
              </a:rPr>
              <a:t> sequence number) </a:t>
            </a:r>
            <a:r>
              <a:rPr lang="en-US" sz="1200" b="0" dirty="0" err="1">
                <a:solidFill>
                  <a:schemeClr val="tx1"/>
                </a:solidFill>
                <a:sym typeface="Wingdings" panose="05000000000000000000" pitchFamily="2" charset="2"/>
              </a:rPr>
              <a:t>thì</a:t>
            </a:r>
            <a:r>
              <a:rPr lang="en-US" sz="1200" b="0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en-US" sz="1200" b="0" dirty="0" err="1">
                <a:solidFill>
                  <a:schemeClr val="tx1"/>
                </a:solidFill>
                <a:sym typeface="Wingdings" panose="05000000000000000000" pitchFamily="2" charset="2"/>
              </a:rPr>
              <a:t>chuyển</a:t>
            </a:r>
            <a:r>
              <a:rPr lang="en-US" sz="1200" b="0" dirty="0">
                <a:solidFill>
                  <a:schemeClr val="tx1"/>
                </a:solidFill>
                <a:sym typeface="Wingdings" panose="05000000000000000000" pitchFamily="2" charset="2"/>
              </a:rPr>
              <a:t> sang </a:t>
            </a:r>
            <a:r>
              <a:rPr lang="en-US" sz="1200" b="0" dirty="0" err="1">
                <a:solidFill>
                  <a:schemeClr val="tx1"/>
                </a:solidFill>
                <a:sym typeface="Wingdings" panose="05000000000000000000" pitchFamily="2" charset="2"/>
              </a:rPr>
              <a:t>trạng</a:t>
            </a:r>
            <a:r>
              <a:rPr lang="en-US" sz="1200" b="0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en-US" sz="1200" b="0" dirty="0" err="1">
                <a:solidFill>
                  <a:schemeClr val="tx1"/>
                </a:solidFill>
                <a:sym typeface="Wingdings" panose="05000000000000000000" pitchFamily="2" charset="2"/>
              </a:rPr>
              <a:t>thái</a:t>
            </a:r>
            <a:r>
              <a:rPr lang="en-US" sz="1200" b="0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en-US" sz="1200" b="1" dirty="0">
                <a:solidFill>
                  <a:schemeClr val="tx1"/>
                </a:solidFill>
                <a:sym typeface="Wingdings" panose="05000000000000000000" pitchFamily="2" charset="2"/>
              </a:rPr>
              <a:t>Fast Retransmit, </a:t>
            </a:r>
            <a:r>
              <a:rPr lang="en-US" sz="1200" b="0" dirty="0" err="1">
                <a:solidFill>
                  <a:schemeClr val="tx1"/>
                </a:solidFill>
                <a:sym typeface="Wingdings" panose="05000000000000000000" pitchFamily="2" charset="2"/>
              </a:rPr>
              <a:t>Ngưỡng</a:t>
            </a:r>
            <a:r>
              <a:rPr lang="en-US" sz="1200" b="0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en-US" sz="1200" b="1" dirty="0" err="1">
                <a:solidFill>
                  <a:schemeClr val="tx1"/>
                </a:solidFill>
                <a:sym typeface="Wingdings" panose="05000000000000000000" pitchFamily="2" charset="2"/>
              </a:rPr>
              <a:t>ssthreshold</a:t>
            </a:r>
            <a:r>
              <a:rPr lang="en-US" sz="1200" b="0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en-US" sz="1200" b="0" dirty="0" err="1">
                <a:solidFill>
                  <a:schemeClr val="tx1"/>
                </a:solidFill>
                <a:sym typeface="Wingdings" panose="05000000000000000000" pitchFamily="2" charset="2"/>
              </a:rPr>
              <a:t>mới</a:t>
            </a:r>
            <a:r>
              <a:rPr lang="en-US" sz="1200" b="0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en-US" sz="1200" b="0" dirty="0" err="1">
                <a:solidFill>
                  <a:schemeClr val="tx1"/>
                </a:solidFill>
                <a:sym typeface="Wingdings" panose="05000000000000000000" pitchFamily="2" charset="2"/>
              </a:rPr>
              <a:t>sẽ</a:t>
            </a:r>
            <a:r>
              <a:rPr lang="en-US" sz="1200" b="0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en-US" sz="1200" b="0" dirty="0" err="1">
                <a:solidFill>
                  <a:schemeClr val="tx1"/>
                </a:solidFill>
                <a:sym typeface="Wingdings" panose="05000000000000000000" pitchFamily="2" charset="2"/>
              </a:rPr>
              <a:t>được</a:t>
            </a:r>
            <a:r>
              <a:rPr lang="en-US" sz="1200" b="0" dirty="0">
                <a:solidFill>
                  <a:schemeClr val="tx1"/>
                </a:solidFill>
                <a:sym typeface="Wingdings" panose="05000000000000000000" pitchFamily="2" charset="2"/>
              </a:rPr>
              <a:t> set </a:t>
            </a:r>
            <a:r>
              <a:rPr lang="en-US" sz="1200" b="0" dirty="0" err="1">
                <a:solidFill>
                  <a:schemeClr val="tx1"/>
                </a:solidFill>
                <a:sym typeface="Wingdings" panose="05000000000000000000" pitchFamily="2" charset="2"/>
              </a:rPr>
              <a:t>bằng</a:t>
            </a:r>
            <a:r>
              <a:rPr lang="en-US" sz="1200" b="0" dirty="0">
                <a:solidFill>
                  <a:schemeClr val="tx1"/>
                </a:solidFill>
                <a:sym typeface="Wingdings" panose="05000000000000000000" pitchFamily="2" charset="2"/>
              </a:rPr>
              <a:t> 1 </a:t>
            </a:r>
            <a:r>
              <a:rPr lang="en-US" sz="1200" b="0" dirty="0" err="1">
                <a:solidFill>
                  <a:schemeClr val="tx1"/>
                </a:solidFill>
                <a:sym typeface="Wingdings" panose="05000000000000000000" pitchFamily="2" charset="2"/>
              </a:rPr>
              <a:t>nửa</a:t>
            </a:r>
            <a:r>
              <a:rPr lang="en-US" sz="1200" b="0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en-US" sz="1200" b="0" dirty="0" err="1">
                <a:solidFill>
                  <a:schemeClr val="tx1"/>
                </a:solidFill>
                <a:sym typeface="Wingdings" panose="05000000000000000000" pitchFamily="2" charset="2"/>
              </a:rPr>
              <a:t>giá</a:t>
            </a:r>
            <a:r>
              <a:rPr lang="en-US" sz="1200" b="0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en-US" sz="1200" b="0" dirty="0" err="1">
                <a:solidFill>
                  <a:schemeClr val="tx1"/>
                </a:solidFill>
                <a:sym typeface="Wingdings" panose="05000000000000000000" pitchFamily="2" charset="2"/>
              </a:rPr>
              <a:t>trị</a:t>
            </a:r>
            <a:r>
              <a:rPr lang="en-US" sz="1200" b="0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en-US" sz="1200" b="0" dirty="0" err="1">
                <a:solidFill>
                  <a:schemeClr val="tx1"/>
                </a:solidFill>
                <a:sym typeface="Wingdings" panose="05000000000000000000" pitchFamily="2" charset="2"/>
              </a:rPr>
              <a:t>cwnd</a:t>
            </a:r>
            <a:r>
              <a:rPr lang="en-US" sz="1200" b="0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en-US" sz="1200" b="0" dirty="0" err="1">
                <a:solidFill>
                  <a:schemeClr val="tx1"/>
                </a:solidFill>
                <a:sym typeface="Wingdings" panose="05000000000000000000" pitchFamily="2" charset="2"/>
              </a:rPr>
              <a:t>khi</a:t>
            </a:r>
            <a:r>
              <a:rPr lang="en-US" sz="1200" b="0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en-US" sz="1200" b="0" dirty="0" err="1">
                <a:solidFill>
                  <a:schemeClr val="tx1"/>
                </a:solidFill>
                <a:sym typeface="Wingdings" panose="05000000000000000000" pitchFamily="2" charset="2"/>
              </a:rPr>
              <a:t>gặp</a:t>
            </a:r>
            <a:r>
              <a:rPr lang="en-US" sz="1200" b="0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en-US" sz="1200" b="0" dirty="0" err="1">
                <a:solidFill>
                  <a:schemeClr val="tx1"/>
                </a:solidFill>
                <a:sym typeface="Wingdings" panose="05000000000000000000" pitchFamily="2" charset="2"/>
              </a:rPr>
              <a:t>hiện</a:t>
            </a:r>
            <a:r>
              <a:rPr lang="en-US" sz="1200" b="0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en-US" sz="1200" b="0" dirty="0" err="1">
                <a:solidFill>
                  <a:schemeClr val="tx1"/>
                </a:solidFill>
                <a:sym typeface="Wingdings" panose="05000000000000000000" pitchFamily="2" charset="2"/>
              </a:rPr>
              <a:t>tượng</a:t>
            </a:r>
            <a:r>
              <a:rPr lang="en-US" sz="1200" b="0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en-US" sz="1200" b="1" dirty="0">
                <a:solidFill>
                  <a:schemeClr val="tx1"/>
                </a:solidFill>
                <a:sym typeface="Wingdings" panose="05000000000000000000" pitchFamily="2" charset="2"/>
              </a:rPr>
              <a:t>duplicate </a:t>
            </a:r>
            <a:r>
              <a:rPr lang="en-US" sz="1200" b="0" dirty="0" err="1">
                <a:solidFill>
                  <a:schemeClr val="tx1"/>
                </a:solidFill>
                <a:sym typeface="Wingdings" panose="05000000000000000000" pitchFamily="2" charset="2"/>
              </a:rPr>
              <a:t>và</a:t>
            </a:r>
            <a:r>
              <a:rPr lang="en-US" sz="1200" b="0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en-US" sz="1200" b="0" dirty="0" err="1">
                <a:solidFill>
                  <a:schemeClr val="tx1"/>
                </a:solidFill>
                <a:sym typeface="Wingdings" panose="05000000000000000000" pitchFamily="2" charset="2"/>
              </a:rPr>
              <a:t>giá</a:t>
            </a:r>
            <a:r>
              <a:rPr lang="en-US" sz="1200" b="0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en-US" sz="1200" b="0" dirty="0" err="1">
                <a:solidFill>
                  <a:schemeClr val="tx1"/>
                </a:solidFill>
                <a:sym typeface="Wingdings" panose="05000000000000000000" pitchFamily="2" charset="2"/>
              </a:rPr>
              <a:t>trị</a:t>
            </a:r>
            <a:r>
              <a:rPr lang="en-US" sz="1200" b="0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en-US" sz="1200" b="0" dirty="0" err="1">
                <a:solidFill>
                  <a:schemeClr val="tx1"/>
                </a:solidFill>
                <a:sym typeface="Wingdings" panose="05000000000000000000" pitchFamily="2" charset="2"/>
              </a:rPr>
              <a:t>cửa</a:t>
            </a:r>
            <a:r>
              <a:rPr lang="en-US" sz="1200" b="0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en-US" sz="1200" b="0" dirty="0" err="1">
                <a:solidFill>
                  <a:schemeClr val="tx1"/>
                </a:solidFill>
                <a:sym typeface="Wingdings" panose="05000000000000000000" pitchFamily="2" charset="2"/>
              </a:rPr>
              <a:t>sổ</a:t>
            </a:r>
            <a:r>
              <a:rPr lang="en-US" sz="1200" b="0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en-US" sz="1200" b="0" dirty="0" err="1">
                <a:solidFill>
                  <a:schemeClr val="tx1"/>
                </a:solidFill>
                <a:sym typeface="Wingdings" panose="05000000000000000000" pitchFamily="2" charset="2"/>
              </a:rPr>
              <a:t>mới</a:t>
            </a:r>
            <a:r>
              <a:rPr lang="en-US" sz="1200" b="0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en-US" sz="1200" b="0" dirty="0" err="1">
                <a:solidFill>
                  <a:schemeClr val="tx1"/>
                </a:solidFill>
                <a:sym typeface="Wingdings" panose="05000000000000000000" pitchFamily="2" charset="2"/>
              </a:rPr>
              <a:t>sẽ</a:t>
            </a:r>
            <a:r>
              <a:rPr lang="en-US" sz="1200" b="0" dirty="0">
                <a:solidFill>
                  <a:schemeClr val="tx1"/>
                </a:solidFill>
                <a:sym typeface="Wingdings" panose="05000000000000000000" pitchFamily="2" charset="2"/>
              </a:rPr>
              <a:t>  </a:t>
            </a:r>
            <a:r>
              <a:rPr lang="en-US" sz="1200" b="0" dirty="0" err="1">
                <a:solidFill>
                  <a:schemeClr val="tx1"/>
                </a:solidFill>
                <a:sym typeface="Wingdings" panose="05000000000000000000" pitchFamily="2" charset="2"/>
              </a:rPr>
              <a:t>bằng</a:t>
            </a:r>
            <a:r>
              <a:rPr lang="en-US" sz="1200" b="0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en-US" sz="1200" b="1" dirty="0" err="1">
                <a:solidFill>
                  <a:schemeClr val="tx1"/>
                </a:solidFill>
                <a:sym typeface="Wingdings" panose="05000000000000000000" pitchFamily="2" charset="2"/>
              </a:rPr>
              <a:t>ssthreshold</a:t>
            </a:r>
            <a:r>
              <a:rPr lang="en-US" sz="1200" b="1" dirty="0">
                <a:solidFill>
                  <a:schemeClr val="tx1"/>
                </a:solidFill>
                <a:sym typeface="Wingdings" panose="05000000000000000000" pitchFamily="2" charset="2"/>
              </a:rPr>
              <a:t> +3 MSS</a:t>
            </a:r>
          </a:p>
          <a:p>
            <a:pPr marL="0" indent="0">
              <a:buFontTx/>
              <a:buNone/>
            </a:pPr>
            <a:endParaRPr lang="en-US" sz="1200" b="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0" indent="0">
              <a:buFontTx/>
              <a:buNone/>
            </a:pPr>
            <a:r>
              <a:rPr lang="en-US" sz="1200" b="0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en-US" sz="1200" b="1" dirty="0">
                <a:solidFill>
                  <a:schemeClr val="tx1"/>
                </a:solidFill>
                <a:sym typeface="Wingdings" panose="05000000000000000000" pitchFamily="2" charset="2"/>
              </a:rPr>
              <a:t>CONGESTION AVOIDANCE</a:t>
            </a:r>
          </a:p>
          <a:p>
            <a:pPr marL="0" indent="0">
              <a:buFontTx/>
              <a:buNone/>
            </a:pPr>
            <a:r>
              <a:rPr lang="en-US" sz="1200" b="0" dirty="0">
                <a:solidFill>
                  <a:schemeClr val="tx1"/>
                </a:solidFill>
              </a:rPr>
              <a:t>- </a:t>
            </a:r>
            <a:r>
              <a:rPr lang="en-US" sz="1200" b="0" dirty="0" err="1">
                <a:solidFill>
                  <a:schemeClr val="tx1"/>
                </a:solidFill>
              </a:rPr>
              <a:t>Bắt</a:t>
            </a:r>
            <a:r>
              <a:rPr lang="en-US" sz="1200" b="0" dirty="0">
                <a:solidFill>
                  <a:schemeClr val="tx1"/>
                </a:solidFill>
              </a:rPr>
              <a:t> </a:t>
            </a:r>
            <a:r>
              <a:rPr lang="en-US" sz="1200" b="0" dirty="0" err="1">
                <a:solidFill>
                  <a:schemeClr val="tx1"/>
                </a:solidFill>
              </a:rPr>
              <a:t>đầu</a:t>
            </a:r>
            <a:r>
              <a:rPr lang="en-US" sz="1200" b="0" dirty="0">
                <a:solidFill>
                  <a:schemeClr val="tx1"/>
                </a:solidFill>
              </a:rPr>
              <a:t> </a:t>
            </a:r>
            <a:r>
              <a:rPr lang="en-US" sz="1200" b="0" dirty="0" err="1">
                <a:solidFill>
                  <a:schemeClr val="tx1"/>
                </a:solidFill>
              </a:rPr>
              <a:t>từ</a:t>
            </a:r>
            <a:r>
              <a:rPr lang="en-US" sz="1200" b="0" dirty="0">
                <a:solidFill>
                  <a:schemeClr val="tx1"/>
                </a:solidFill>
              </a:rPr>
              <a:t> </a:t>
            </a:r>
            <a:r>
              <a:rPr lang="en-US" sz="1200" b="0" dirty="0" err="1">
                <a:solidFill>
                  <a:schemeClr val="tx1"/>
                </a:solidFill>
              </a:rPr>
              <a:t>giá</a:t>
            </a:r>
            <a:r>
              <a:rPr lang="en-US" sz="1200" b="0" dirty="0">
                <a:solidFill>
                  <a:schemeClr val="tx1"/>
                </a:solidFill>
              </a:rPr>
              <a:t> </a:t>
            </a:r>
            <a:r>
              <a:rPr lang="en-US" sz="1200" b="0" dirty="0" err="1">
                <a:solidFill>
                  <a:schemeClr val="tx1"/>
                </a:solidFill>
              </a:rPr>
              <a:t>trị</a:t>
            </a:r>
            <a:r>
              <a:rPr lang="en-US" sz="1200" b="0" dirty="0">
                <a:solidFill>
                  <a:schemeClr val="tx1"/>
                </a:solidFill>
              </a:rPr>
              <a:t> </a:t>
            </a:r>
            <a:r>
              <a:rPr lang="en-US" sz="1200" b="0" dirty="0" err="1">
                <a:solidFill>
                  <a:schemeClr val="tx1"/>
                </a:solidFill>
              </a:rPr>
              <a:t>ssthreshold</a:t>
            </a:r>
            <a:r>
              <a:rPr lang="en-US" sz="1200" b="0" dirty="0">
                <a:solidFill>
                  <a:schemeClr val="tx1"/>
                </a:solidFill>
              </a:rPr>
              <a:t> (</a:t>
            </a:r>
            <a:r>
              <a:rPr lang="en-US" sz="1200" b="0" dirty="0" err="1">
                <a:solidFill>
                  <a:schemeClr val="tx1"/>
                </a:solidFill>
              </a:rPr>
              <a:t>bằng</a:t>
            </a:r>
            <a:r>
              <a:rPr lang="en-US" sz="1200" b="0" dirty="0">
                <a:solidFill>
                  <a:schemeClr val="tx1"/>
                </a:solidFill>
              </a:rPr>
              <a:t> </a:t>
            </a:r>
            <a:r>
              <a:rPr lang="en-US" sz="1200" b="0" dirty="0" err="1">
                <a:solidFill>
                  <a:schemeClr val="tx1"/>
                </a:solidFill>
              </a:rPr>
              <a:t>nửa</a:t>
            </a:r>
            <a:r>
              <a:rPr lang="en-US" sz="1200" b="0" dirty="0">
                <a:solidFill>
                  <a:schemeClr val="tx1"/>
                </a:solidFill>
              </a:rPr>
              <a:t> </a:t>
            </a:r>
            <a:r>
              <a:rPr lang="en-US" sz="1200" b="0" dirty="0" err="1">
                <a:solidFill>
                  <a:schemeClr val="tx1"/>
                </a:solidFill>
              </a:rPr>
              <a:t>giá</a:t>
            </a:r>
            <a:r>
              <a:rPr lang="en-US" sz="1200" b="0" dirty="0">
                <a:solidFill>
                  <a:schemeClr val="tx1"/>
                </a:solidFill>
              </a:rPr>
              <a:t> </a:t>
            </a:r>
            <a:r>
              <a:rPr lang="en-US" sz="1200" b="0" dirty="0" err="1">
                <a:solidFill>
                  <a:schemeClr val="tx1"/>
                </a:solidFill>
              </a:rPr>
              <a:t>trị</a:t>
            </a:r>
            <a:r>
              <a:rPr lang="en-US" sz="1200" b="0" dirty="0">
                <a:solidFill>
                  <a:schemeClr val="tx1"/>
                </a:solidFill>
              </a:rPr>
              <a:t> </a:t>
            </a:r>
            <a:r>
              <a:rPr lang="en-US" sz="1200" b="0" dirty="0" err="1">
                <a:solidFill>
                  <a:schemeClr val="tx1"/>
                </a:solidFill>
              </a:rPr>
              <a:t>cwnd</a:t>
            </a:r>
            <a:r>
              <a:rPr lang="en-US" sz="1200" b="0" dirty="0">
                <a:solidFill>
                  <a:schemeClr val="tx1"/>
                </a:solidFill>
              </a:rPr>
              <a:t> </a:t>
            </a:r>
            <a:r>
              <a:rPr lang="en-US" sz="1200" b="0" dirty="0" err="1">
                <a:solidFill>
                  <a:schemeClr val="tx1"/>
                </a:solidFill>
              </a:rPr>
              <a:t>gặp</a:t>
            </a:r>
            <a:r>
              <a:rPr lang="en-US" sz="1200" b="0" dirty="0">
                <a:solidFill>
                  <a:schemeClr val="tx1"/>
                </a:solidFill>
              </a:rPr>
              <a:t> </a:t>
            </a:r>
            <a:r>
              <a:rPr lang="en-US" sz="1200" b="0" dirty="0" err="1">
                <a:solidFill>
                  <a:schemeClr val="tx1"/>
                </a:solidFill>
              </a:rPr>
              <a:t>hiện</a:t>
            </a:r>
            <a:r>
              <a:rPr lang="en-US" sz="1200" b="0" dirty="0">
                <a:solidFill>
                  <a:schemeClr val="tx1"/>
                </a:solidFill>
              </a:rPr>
              <a:t> </a:t>
            </a:r>
            <a:r>
              <a:rPr lang="en-US" sz="1200" b="0" dirty="0" err="1">
                <a:solidFill>
                  <a:schemeClr val="tx1"/>
                </a:solidFill>
              </a:rPr>
              <a:t>tượng</a:t>
            </a:r>
            <a:r>
              <a:rPr lang="en-US" sz="1200" b="0" dirty="0">
                <a:solidFill>
                  <a:schemeClr val="tx1"/>
                </a:solidFill>
              </a:rPr>
              <a:t> congestion </a:t>
            </a:r>
            <a:r>
              <a:rPr lang="en-US" sz="1200" b="0" dirty="0" err="1">
                <a:solidFill>
                  <a:schemeClr val="tx1"/>
                </a:solidFill>
              </a:rPr>
              <a:t>trước</a:t>
            </a:r>
            <a:r>
              <a:rPr lang="en-US" sz="1200" b="0" dirty="0">
                <a:solidFill>
                  <a:schemeClr val="tx1"/>
                </a:solidFill>
              </a:rPr>
              <a:t> </a:t>
            </a:r>
            <a:r>
              <a:rPr lang="en-US" sz="1200" b="0" dirty="0" err="1">
                <a:solidFill>
                  <a:schemeClr val="tx1"/>
                </a:solidFill>
              </a:rPr>
              <a:t>đó</a:t>
            </a:r>
            <a:r>
              <a:rPr lang="en-US" sz="1200" b="0" dirty="0">
                <a:solidFill>
                  <a:schemeClr val="tx1"/>
                </a:solidFill>
              </a:rPr>
              <a:t>). Sau </a:t>
            </a:r>
            <a:r>
              <a:rPr lang="en-US" sz="1200" b="0" dirty="0" err="1">
                <a:solidFill>
                  <a:schemeClr val="tx1"/>
                </a:solidFill>
              </a:rPr>
              <a:t>mỗi</a:t>
            </a:r>
            <a:r>
              <a:rPr lang="en-US" sz="1200" b="0" dirty="0">
                <a:solidFill>
                  <a:schemeClr val="tx1"/>
                </a:solidFill>
              </a:rPr>
              <a:t> </a:t>
            </a:r>
            <a:r>
              <a:rPr lang="en-US" sz="1200" b="0" dirty="0" err="1">
                <a:solidFill>
                  <a:schemeClr val="tx1"/>
                </a:solidFill>
              </a:rPr>
              <a:t>lần</a:t>
            </a:r>
            <a:r>
              <a:rPr lang="en-US" sz="1200" b="0" dirty="0">
                <a:solidFill>
                  <a:schemeClr val="tx1"/>
                </a:solidFill>
              </a:rPr>
              <a:t> </a:t>
            </a:r>
            <a:r>
              <a:rPr lang="en-US" sz="1200" b="0" dirty="0" err="1">
                <a:solidFill>
                  <a:schemeClr val="tx1"/>
                </a:solidFill>
              </a:rPr>
              <a:t>nhận</a:t>
            </a:r>
            <a:r>
              <a:rPr lang="en-US" sz="1200" b="0" dirty="0">
                <a:solidFill>
                  <a:schemeClr val="tx1"/>
                </a:solidFill>
              </a:rPr>
              <a:t> </a:t>
            </a:r>
            <a:r>
              <a:rPr lang="en-US" sz="1200" b="0" dirty="0" err="1">
                <a:solidFill>
                  <a:schemeClr val="tx1"/>
                </a:solidFill>
              </a:rPr>
              <a:t>đc</a:t>
            </a:r>
            <a:r>
              <a:rPr lang="en-US" sz="1200" b="0" dirty="0">
                <a:solidFill>
                  <a:schemeClr val="tx1"/>
                </a:solidFill>
              </a:rPr>
              <a:t> 1 ACK </a:t>
            </a:r>
            <a:r>
              <a:rPr lang="en-US" sz="1200" b="0" dirty="0" err="1">
                <a:solidFill>
                  <a:schemeClr val="tx1"/>
                </a:solidFill>
              </a:rPr>
              <a:t>thì</a:t>
            </a:r>
            <a:r>
              <a:rPr lang="en-US" sz="1200" b="0" dirty="0">
                <a:solidFill>
                  <a:schemeClr val="tx1"/>
                </a:solidFill>
              </a:rPr>
              <a:t> </a:t>
            </a:r>
            <a:r>
              <a:rPr lang="en-US" sz="1200" b="0" dirty="0" err="1">
                <a:solidFill>
                  <a:schemeClr val="tx1"/>
                </a:solidFill>
              </a:rPr>
              <a:t>cwnd</a:t>
            </a:r>
            <a:r>
              <a:rPr lang="en-US" sz="1200" b="0" dirty="0">
                <a:solidFill>
                  <a:schemeClr val="tx1"/>
                </a:solidFill>
              </a:rPr>
              <a:t> tang them 1 MSS/</a:t>
            </a:r>
            <a:r>
              <a:rPr lang="en-US" sz="1200" b="0" dirty="0" err="1">
                <a:solidFill>
                  <a:schemeClr val="tx1"/>
                </a:solidFill>
              </a:rPr>
              <a:t>Cwnd</a:t>
            </a:r>
            <a:r>
              <a:rPr lang="en-US" sz="1200" b="0" dirty="0">
                <a:solidFill>
                  <a:schemeClr val="tx1"/>
                </a:solidFill>
              </a:rPr>
              <a:t> (</a:t>
            </a:r>
            <a:r>
              <a:rPr lang="en-US" sz="1200" b="1" dirty="0" err="1">
                <a:solidFill>
                  <a:schemeClr val="tx1"/>
                </a:solidFill>
              </a:rPr>
              <a:t>thay</a:t>
            </a:r>
            <a:r>
              <a:rPr lang="en-US" sz="1200" b="1" dirty="0">
                <a:solidFill>
                  <a:schemeClr val="tx1"/>
                </a:solidFill>
              </a:rPr>
              <a:t> </a:t>
            </a:r>
            <a:r>
              <a:rPr lang="en-US" sz="1200" b="1" dirty="0" err="1">
                <a:solidFill>
                  <a:schemeClr val="tx1"/>
                </a:solidFill>
              </a:rPr>
              <a:t>vì</a:t>
            </a:r>
            <a:r>
              <a:rPr lang="en-US" sz="1200" b="1" dirty="0">
                <a:solidFill>
                  <a:schemeClr val="tx1"/>
                </a:solidFill>
              </a:rPr>
              <a:t> </a:t>
            </a:r>
            <a:r>
              <a:rPr lang="en-US" sz="1200" b="1" dirty="0" err="1">
                <a:solidFill>
                  <a:schemeClr val="tx1"/>
                </a:solidFill>
              </a:rPr>
              <a:t>gấp</a:t>
            </a:r>
            <a:r>
              <a:rPr lang="en-US" sz="1200" b="1" dirty="0">
                <a:solidFill>
                  <a:schemeClr val="tx1"/>
                </a:solidFill>
              </a:rPr>
              <a:t> </a:t>
            </a:r>
            <a:r>
              <a:rPr lang="en-US" sz="1200" b="1" dirty="0" err="1">
                <a:solidFill>
                  <a:schemeClr val="tx1"/>
                </a:solidFill>
              </a:rPr>
              <a:t>đôi</a:t>
            </a:r>
            <a:r>
              <a:rPr lang="en-US" sz="1200" b="1" dirty="0">
                <a:solidFill>
                  <a:schemeClr val="tx1"/>
                </a:solidFill>
              </a:rPr>
              <a:t> </a:t>
            </a:r>
            <a:r>
              <a:rPr lang="en-US" sz="1200" b="1" dirty="0" err="1">
                <a:solidFill>
                  <a:schemeClr val="tx1"/>
                </a:solidFill>
              </a:rPr>
              <a:t>như</a:t>
            </a:r>
            <a:r>
              <a:rPr lang="en-US" sz="1200" b="1" dirty="0">
                <a:solidFill>
                  <a:schemeClr val="tx1"/>
                </a:solidFill>
              </a:rPr>
              <a:t> Slow Start)). </a:t>
            </a:r>
            <a:r>
              <a:rPr lang="en-US" sz="1200" b="0" dirty="0" err="1">
                <a:solidFill>
                  <a:schemeClr val="tx1"/>
                </a:solidFill>
              </a:rPr>
              <a:t>Ví</a:t>
            </a:r>
            <a:r>
              <a:rPr lang="en-US" sz="1200" b="0" dirty="0">
                <a:solidFill>
                  <a:schemeClr val="tx1"/>
                </a:solidFill>
              </a:rPr>
              <a:t> </a:t>
            </a:r>
            <a:r>
              <a:rPr lang="en-US" sz="1200" b="0" dirty="0" err="1">
                <a:solidFill>
                  <a:schemeClr val="tx1"/>
                </a:solidFill>
              </a:rPr>
              <a:t>dụ</a:t>
            </a:r>
            <a:r>
              <a:rPr lang="en-US" sz="1200" b="0" dirty="0">
                <a:solidFill>
                  <a:schemeClr val="tx1"/>
                </a:solidFill>
              </a:rPr>
              <a:t>: </a:t>
            </a:r>
            <a:r>
              <a:rPr lang="en-US" sz="1200" b="0" dirty="0" err="1">
                <a:solidFill>
                  <a:schemeClr val="tx1"/>
                </a:solidFill>
              </a:rPr>
              <a:t>Gửi</a:t>
            </a:r>
            <a:r>
              <a:rPr lang="en-US" sz="1200" b="0" dirty="0">
                <a:solidFill>
                  <a:schemeClr val="tx1"/>
                </a:solidFill>
              </a:rPr>
              <a:t> 10 </a:t>
            </a:r>
            <a:r>
              <a:rPr lang="en-US" sz="1200" b="0" dirty="0" err="1">
                <a:solidFill>
                  <a:schemeClr val="tx1"/>
                </a:solidFill>
              </a:rPr>
              <a:t>gói</a:t>
            </a:r>
            <a:r>
              <a:rPr lang="en-US" sz="1200" b="0" dirty="0">
                <a:solidFill>
                  <a:schemeClr val="tx1"/>
                </a:solidFill>
              </a:rPr>
              <a:t> </a:t>
            </a:r>
            <a:r>
              <a:rPr lang="en-US" sz="1200" b="0" dirty="0" err="1">
                <a:solidFill>
                  <a:schemeClr val="tx1"/>
                </a:solidFill>
              </a:rPr>
              <a:t>có</a:t>
            </a:r>
            <a:r>
              <a:rPr lang="en-US" sz="1200" b="0" dirty="0">
                <a:solidFill>
                  <a:schemeClr val="tx1"/>
                </a:solidFill>
              </a:rPr>
              <a:t> </a:t>
            </a:r>
            <a:r>
              <a:rPr lang="en-US" sz="1200" b="0" dirty="0" err="1">
                <a:solidFill>
                  <a:schemeClr val="tx1"/>
                </a:solidFill>
              </a:rPr>
              <a:t>kích</a:t>
            </a:r>
            <a:r>
              <a:rPr lang="en-US" sz="1200" b="0" dirty="0">
                <a:solidFill>
                  <a:schemeClr val="tx1"/>
                </a:solidFill>
              </a:rPr>
              <a:t> </a:t>
            </a:r>
            <a:r>
              <a:rPr lang="en-US" sz="1200" b="0" dirty="0" err="1">
                <a:solidFill>
                  <a:schemeClr val="tx1"/>
                </a:solidFill>
              </a:rPr>
              <a:t>cỡ</a:t>
            </a:r>
            <a:r>
              <a:rPr lang="en-US" sz="1200" b="0" dirty="0">
                <a:solidFill>
                  <a:schemeClr val="tx1"/>
                </a:solidFill>
              </a:rPr>
              <a:t> MSS, </a:t>
            </a:r>
            <a:r>
              <a:rPr lang="en-US" sz="1200" b="0" dirty="0" err="1">
                <a:solidFill>
                  <a:schemeClr val="tx1"/>
                </a:solidFill>
              </a:rPr>
              <a:t>thì</a:t>
            </a:r>
            <a:r>
              <a:rPr lang="en-US" sz="1200" b="0" dirty="0">
                <a:solidFill>
                  <a:schemeClr val="tx1"/>
                </a:solidFill>
              </a:rPr>
              <a:t> </a:t>
            </a:r>
            <a:r>
              <a:rPr lang="en-US" sz="1200" b="0" dirty="0" err="1">
                <a:solidFill>
                  <a:schemeClr val="tx1"/>
                </a:solidFill>
              </a:rPr>
              <a:t>mỗi</a:t>
            </a:r>
            <a:r>
              <a:rPr lang="en-US" sz="1200" b="0" dirty="0">
                <a:solidFill>
                  <a:schemeClr val="tx1"/>
                </a:solidFill>
              </a:rPr>
              <a:t> </a:t>
            </a:r>
            <a:r>
              <a:rPr lang="en-US" sz="1200" b="0" dirty="0" err="1">
                <a:solidFill>
                  <a:schemeClr val="tx1"/>
                </a:solidFill>
              </a:rPr>
              <a:t>lần</a:t>
            </a:r>
            <a:r>
              <a:rPr lang="en-US" sz="1200" b="0" dirty="0">
                <a:solidFill>
                  <a:schemeClr val="tx1"/>
                </a:solidFill>
              </a:rPr>
              <a:t> </a:t>
            </a:r>
            <a:r>
              <a:rPr lang="en-US" sz="1200" b="0" dirty="0" err="1">
                <a:solidFill>
                  <a:schemeClr val="tx1"/>
                </a:solidFill>
              </a:rPr>
              <a:t>nhận</a:t>
            </a:r>
            <a:r>
              <a:rPr lang="en-US" sz="1200" b="0" dirty="0">
                <a:solidFill>
                  <a:schemeClr val="tx1"/>
                </a:solidFill>
              </a:rPr>
              <a:t> </a:t>
            </a:r>
            <a:r>
              <a:rPr lang="en-US" sz="1200" b="0" dirty="0" err="1">
                <a:solidFill>
                  <a:schemeClr val="tx1"/>
                </a:solidFill>
              </a:rPr>
              <a:t>được</a:t>
            </a:r>
            <a:r>
              <a:rPr lang="en-US" sz="1200" b="0" dirty="0">
                <a:solidFill>
                  <a:schemeClr val="tx1"/>
                </a:solidFill>
              </a:rPr>
              <a:t> 1 ACK </a:t>
            </a:r>
            <a:r>
              <a:rPr lang="en-US" sz="1200" b="0" dirty="0" err="1">
                <a:solidFill>
                  <a:schemeClr val="tx1"/>
                </a:solidFill>
              </a:rPr>
              <a:t>thì</a:t>
            </a:r>
            <a:r>
              <a:rPr lang="en-US" sz="1200" b="0" dirty="0">
                <a:solidFill>
                  <a:schemeClr val="tx1"/>
                </a:solidFill>
              </a:rPr>
              <a:t> </a:t>
            </a:r>
            <a:r>
              <a:rPr lang="en-US" sz="1200" b="0" dirty="0" err="1">
                <a:solidFill>
                  <a:schemeClr val="tx1"/>
                </a:solidFill>
              </a:rPr>
              <a:t>sẽ</a:t>
            </a:r>
            <a:r>
              <a:rPr lang="en-US" sz="1200" b="0" dirty="0">
                <a:solidFill>
                  <a:schemeClr val="tx1"/>
                </a:solidFill>
              </a:rPr>
              <a:t> tang them 1/10 MSS.</a:t>
            </a:r>
          </a:p>
          <a:p>
            <a:pPr marL="0" indent="0">
              <a:buFontTx/>
              <a:buNone/>
            </a:pPr>
            <a:r>
              <a:rPr lang="en-US" sz="1200" b="0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en-US" sz="1200" b="1" i="1" u="sng" dirty="0" err="1">
                <a:solidFill>
                  <a:schemeClr val="tx1"/>
                </a:solidFill>
                <a:sym typeface="Wingdings" panose="05000000000000000000" pitchFamily="2" charset="2"/>
              </a:rPr>
              <a:t>Chuyển</a:t>
            </a:r>
            <a:r>
              <a:rPr lang="en-US" sz="1200" b="1" i="1" u="sng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en-US" sz="1200" b="1" i="1" u="sng" dirty="0" err="1">
                <a:solidFill>
                  <a:schemeClr val="tx1"/>
                </a:solidFill>
                <a:sym typeface="Wingdings" panose="05000000000000000000" pitchFamily="2" charset="2"/>
              </a:rPr>
              <a:t>trạng</a:t>
            </a:r>
            <a:r>
              <a:rPr lang="en-US" sz="1200" b="1" i="1" u="sng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en-US" sz="1200" b="1" i="1" u="sng" dirty="0" err="1">
                <a:solidFill>
                  <a:schemeClr val="tx1"/>
                </a:solidFill>
                <a:sym typeface="Wingdings" panose="05000000000000000000" pitchFamily="2" charset="2"/>
              </a:rPr>
              <a:t>thái</a:t>
            </a:r>
            <a:r>
              <a:rPr lang="en-US" sz="1200" b="1" i="1" u="sng" dirty="0">
                <a:solidFill>
                  <a:schemeClr val="tx1"/>
                </a:solidFill>
                <a:sym typeface="Wingdings" panose="05000000000000000000" pitchFamily="2" charset="2"/>
              </a:rPr>
              <a:t>: </a:t>
            </a:r>
            <a:r>
              <a:rPr lang="en-US" sz="1200" b="0" i="0" u="none" dirty="0">
                <a:solidFill>
                  <a:schemeClr val="tx1"/>
                </a:solidFill>
                <a:sym typeface="Wingdings" panose="05000000000000000000" pitchFamily="2" charset="2"/>
              </a:rPr>
              <a:t>Khi </a:t>
            </a:r>
            <a:r>
              <a:rPr lang="en-US" sz="1200" b="0" i="0" u="none" dirty="0" err="1">
                <a:solidFill>
                  <a:schemeClr val="tx1"/>
                </a:solidFill>
                <a:sym typeface="Wingdings" panose="05000000000000000000" pitchFamily="2" charset="2"/>
              </a:rPr>
              <a:t>gặp</a:t>
            </a:r>
            <a:r>
              <a:rPr lang="en-US" sz="1200" b="0" i="0" u="none" dirty="0">
                <a:solidFill>
                  <a:schemeClr val="tx1"/>
                </a:solidFill>
                <a:sym typeface="Wingdings" panose="05000000000000000000" pitchFamily="2" charset="2"/>
              </a:rPr>
              <a:t> 1 duplicate ACK </a:t>
            </a:r>
            <a:r>
              <a:rPr lang="en-US" sz="1200" b="0" i="0" u="none" dirty="0" err="1">
                <a:solidFill>
                  <a:schemeClr val="tx1"/>
                </a:solidFill>
                <a:sym typeface="Wingdings" panose="05000000000000000000" pitchFamily="2" charset="2"/>
              </a:rPr>
              <a:t>thì</a:t>
            </a:r>
            <a:r>
              <a:rPr lang="en-US" sz="1200" b="0" i="0" u="none" dirty="0">
                <a:solidFill>
                  <a:schemeClr val="tx1"/>
                </a:solidFill>
                <a:sym typeface="Wingdings" panose="05000000000000000000" pitchFamily="2" charset="2"/>
              </a:rPr>
              <a:t> tang </a:t>
            </a:r>
            <a:r>
              <a:rPr lang="en-US" sz="1200" b="0" i="0" u="none" dirty="0" err="1">
                <a:solidFill>
                  <a:schemeClr val="tx1"/>
                </a:solidFill>
                <a:sym typeface="Wingdings" panose="05000000000000000000" pitchFamily="2" charset="2"/>
              </a:rPr>
              <a:t>biến</a:t>
            </a:r>
            <a:r>
              <a:rPr lang="en-US" sz="1200" b="0" i="0" u="none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en-US" sz="1200" b="0" i="0" u="none" dirty="0" err="1">
                <a:solidFill>
                  <a:schemeClr val="tx1"/>
                </a:solidFill>
                <a:sym typeface="Wingdings" panose="05000000000000000000" pitchFamily="2" charset="2"/>
              </a:rPr>
              <a:t>đếm</a:t>
            </a:r>
            <a:r>
              <a:rPr lang="en-US" sz="1200" b="0" i="0" u="none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en-US" sz="1200" b="0" i="0" u="none" dirty="0" err="1">
                <a:solidFill>
                  <a:schemeClr val="tx1"/>
                </a:solidFill>
                <a:sym typeface="Wingdings" panose="05000000000000000000" pitchFamily="2" charset="2"/>
              </a:rPr>
              <a:t>dupACKcount</a:t>
            </a:r>
            <a:r>
              <a:rPr lang="en-US" sz="1200" b="0" i="0" u="none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en-US" sz="1200" b="0" i="0" u="none" dirty="0" err="1">
                <a:solidFill>
                  <a:schemeClr val="tx1"/>
                </a:solidFill>
                <a:sym typeface="Wingdings" panose="05000000000000000000" pitchFamily="2" charset="2"/>
              </a:rPr>
              <a:t>lên</a:t>
            </a:r>
            <a:r>
              <a:rPr lang="en-US" sz="1200" b="0" i="0" u="none" dirty="0">
                <a:solidFill>
                  <a:schemeClr val="tx1"/>
                </a:solidFill>
                <a:sym typeface="Wingdings" panose="05000000000000000000" pitchFamily="2" charset="2"/>
              </a:rPr>
              <a:t> 1. </a:t>
            </a:r>
            <a:r>
              <a:rPr lang="en-US" sz="1200" b="0" i="0" u="none" dirty="0" err="1">
                <a:solidFill>
                  <a:schemeClr val="tx1"/>
                </a:solidFill>
                <a:sym typeface="Wingdings" panose="05000000000000000000" pitchFamily="2" charset="2"/>
              </a:rPr>
              <a:t>Nếu</a:t>
            </a:r>
            <a:r>
              <a:rPr lang="en-US" sz="1200" b="0" i="0" u="none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en-US" sz="1200" b="0" i="0" u="none" dirty="0" err="1">
                <a:solidFill>
                  <a:schemeClr val="tx1"/>
                </a:solidFill>
                <a:sym typeface="Wingdings" panose="05000000000000000000" pitchFamily="2" charset="2"/>
              </a:rPr>
              <a:t>biến</a:t>
            </a:r>
            <a:r>
              <a:rPr lang="en-US" sz="1200" b="0" i="0" u="none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en-US" sz="1200" b="0" i="0" u="none" dirty="0" err="1">
                <a:solidFill>
                  <a:schemeClr val="tx1"/>
                </a:solidFill>
                <a:sym typeface="Wingdings" panose="05000000000000000000" pitchFamily="2" charset="2"/>
              </a:rPr>
              <a:t>đếm</a:t>
            </a:r>
            <a:r>
              <a:rPr lang="en-US" sz="1200" b="0" i="0" u="none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en-US" sz="1200" b="0" i="0" u="none" dirty="0" err="1">
                <a:solidFill>
                  <a:schemeClr val="tx1"/>
                </a:solidFill>
                <a:sym typeface="Wingdings" panose="05000000000000000000" pitchFamily="2" charset="2"/>
              </a:rPr>
              <a:t>này</a:t>
            </a:r>
            <a:r>
              <a:rPr lang="en-US" sz="1200" b="0" i="0" u="none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en-US" sz="1200" b="0" i="0" u="none" dirty="0" err="1">
                <a:solidFill>
                  <a:schemeClr val="tx1"/>
                </a:solidFill>
                <a:sym typeface="Wingdings" panose="05000000000000000000" pitchFamily="2" charset="2"/>
              </a:rPr>
              <a:t>là</a:t>
            </a:r>
            <a:r>
              <a:rPr lang="en-US" sz="1200" b="0" i="0" u="none" dirty="0">
                <a:solidFill>
                  <a:schemeClr val="tx1"/>
                </a:solidFill>
                <a:sym typeface="Wingdings" panose="05000000000000000000" pitchFamily="2" charset="2"/>
              </a:rPr>
              <a:t> 3 </a:t>
            </a:r>
            <a:r>
              <a:rPr lang="en-US" sz="1200" b="0" i="0" u="none" dirty="0" err="1">
                <a:solidFill>
                  <a:schemeClr val="tx1"/>
                </a:solidFill>
                <a:sym typeface="Wingdings" panose="05000000000000000000" pitchFamily="2" charset="2"/>
              </a:rPr>
              <a:t>thì</a:t>
            </a:r>
            <a:r>
              <a:rPr lang="en-US" sz="1200" b="0" i="0" u="none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en-US" sz="1200" b="0" i="0" u="none" dirty="0" err="1">
                <a:solidFill>
                  <a:schemeClr val="tx1"/>
                </a:solidFill>
                <a:sym typeface="Wingdings" panose="05000000000000000000" pitchFamily="2" charset="2"/>
              </a:rPr>
              <a:t>chuyển</a:t>
            </a:r>
            <a:r>
              <a:rPr lang="en-US" sz="1200" b="0" i="0" u="none" dirty="0">
                <a:solidFill>
                  <a:schemeClr val="tx1"/>
                </a:solidFill>
                <a:sym typeface="Wingdings" panose="05000000000000000000" pitchFamily="2" charset="2"/>
              </a:rPr>
              <a:t> sang </a:t>
            </a:r>
            <a:r>
              <a:rPr lang="en-US" sz="1200" b="0" i="0" u="none" dirty="0" err="1">
                <a:solidFill>
                  <a:schemeClr val="tx1"/>
                </a:solidFill>
                <a:sym typeface="Wingdings" panose="05000000000000000000" pitchFamily="2" charset="2"/>
              </a:rPr>
              <a:t>trạng</a:t>
            </a:r>
            <a:r>
              <a:rPr lang="en-US" sz="1200" b="0" i="0" u="none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en-US" sz="1200" b="0" i="0" u="none" dirty="0" err="1">
                <a:solidFill>
                  <a:schemeClr val="tx1"/>
                </a:solidFill>
                <a:sym typeface="Wingdings" panose="05000000000000000000" pitchFamily="2" charset="2"/>
              </a:rPr>
              <a:t>thái</a:t>
            </a:r>
            <a:r>
              <a:rPr lang="en-US" sz="1200" b="0" i="0" u="none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en-US" sz="1200" b="1" i="0" u="none" dirty="0">
                <a:solidFill>
                  <a:schemeClr val="tx1"/>
                </a:solidFill>
                <a:sym typeface="Wingdings" panose="05000000000000000000" pitchFamily="2" charset="2"/>
              </a:rPr>
              <a:t>Fast Recovery. </a:t>
            </a:r>
            <a:r>
              <a:rPr lang="en-US" sz="1200" b="0" i="0" u="none" dirty="0" err="1">
                <a:solidFill>
                  <a:schemeClr val="tx1"/>
                </a:solidFill>
                <a:sym typeface="Wingdings" panose="05000000000000000000" pitchFamily="2" charset="2"/>
              </a:rPr>
              <a:t>Lúc</a:t>
            </a:r>
            <a:r>
              <a:rPr lang="en-US" sz="1200" b="0" i="0" u="none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en-US" sz="1200" b="0" i="0" u="none" dirty="0" err="1">
                <a:solidFill>
                  <a:schemeClr val="tx1"/>
                </a:solidFill>
                <a:sym typeface="Wingdings" panose="05000000000000000000" pitchFamily="2" charset="2"/>
              </a:rPr>
              <a:t>này</a:t>
            </a:r>
            <a:r>
              <a:rPr lang="en-US" sz="1200" b="0" i="0" u="none" dirty="0">
                <a:solidFill>
                  <a:schemeClr val="tx1"/>
                </a:solidFill>
                <a:sym typeface="Wingdings" panose="05000000000000000000" pitchFamily="2" charset="2"/>
              </a:rPr>
              <a:t> ta </a:t>
            </a:r>
            <a:r>
              <a:rPr lang="en-US" sz="1200" b="0" i="0" u="none" dirty="0" err="1">
                <a:solidFill>
                  <a:schemeClr val="tx1"/>
                </a:solidFill>
                <a:sym typeface="Wingdings" panose="05000000000000000000" pitchFamily="2" charset="2"/>
              </a:rPr>
              <a:t>sẽ</a:t>
            </a:r>
            <a:r>
              <a:rPr lang="en-US" sz="1200" b="0" i="0" u="none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en-US" sz="1200" b="0" i="0" u="none" dirty="0" err="1">
                <a:solidFill>
                  <a:schemeClr val="tx1"/>
                </a:solidFill>
                <a:sym typeface="Wingdings" panose="05000000000000000000" pitchFamily="2" charset="2"/>
              </a:rPr>
              <a:t>ngưỡng</a:t>
            </a:r>
            <a:r>
              <a:rPr lang="en-US" sz="1200" b="0" i="0" u="none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en-US" sz="1200" b="1" i="0" u="none" dirty="0" err="1">
                <a:solidFill>
                  <a:schemeClr val="tx1"/>
                </a:solidFill>
                <a:sym typeface="Wingdings" panose="05000000000000000000" pitchFamily="2" charset="2"/>
              </a:rPr>
              <a:t>ssthreshold</a:t>
            </a:r>
            <a:r>
              <a:rPr lang="en-US" sz="1200" b="1" i="0" u="none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en-US" sz="1200" b="1" i="0" u="none" dirty="0" err="1">
                <a:solidFill>
                  <a:schemeClr val="tx1"/>
                </a:solidFill>
                <a:sym typeface="Wingdings" panose="05000000000000000000" pitchFamily="2" charset="2"/>
              </a:rPr>
              <a:t>là</a:t>
            </a:r>
            <a:r>
              <a:rPr lang="en-US" sz="1200" b="1" i="0" u="none" dirty="0">
                <a:solidFill>
                  <a:schemeClr val="tx1"/>
                </a:solidFill>
                <a:sym typeface="Wingdings" panose="05000000000000000000" pitchFamily="2" charset="2"/>
              </a:rPr>
              <a:t> = 1 </a:t>
            </a:r>
            <a:r>
              <a:rPr lang="en-US" sz="1200" b="1" i="0" u="none" dirty="0" err="1">
                <a:solidFill>
                  <a:schemeClr val="tx1"/>
                </a:solidFill>
                <a:sym typeface="Wingdings" panose="05000000000000000000" pitchFamily="2" charset="2"/>
              </a:rPr>
              <a:t>nửa</a:t>
            </a:r>
            <a:r>
              <a:rPr lang="en-US" sz="1200" b="1" i="0" u="none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en-US" sz="1200" b="1" i="0" u="none" dirty="0" err="1">
                <a:solidFill>
                  <a:schemeClr val="tx1"/>
                </a:solidFill>
                <a:sym typeface="Wingdings" panose="05000000000000000000" pitchFamily="2" charset="2"/>
              </a:rPr>
              <a:t>giá</a:t>
            </a:r>
            <a:r>
              <a:rPr lang="en-US" sz="1200" b="1" i="0" u="none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en-US" sz="1200" b="1" i="0" u="none" dirty="0" err="1">
                <a:solidFill>
                  <a:schemeClr val="tx1"/>
                </a:solidFill>
                <a:sym typeface="Wingdings" panose="05000000000000000000" pitchFamily="2" charset="2"/>
              </a:rPr>
              <a:t>trị</a:t>
            </a:r>
            <a:r>
              <a:rPr lang="en-US" sz="1200" b="1" i="0" u="none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en-US" sz="1200" b="1" i="0" u="none" dirty="0" err="1">
                <a:solidFill>
                  <a:schemeClr val="tx1"/>
                </a:solidFill>
                <a:sym typeface="Wingdings" panose="05000000000000000000" pitchFamily="2" charset="2"/>
              </a:rPr>
              <a:t>cwnd</a:t>
            </a:r>
            <a:r>
              <a:rPr lang="en-US" sz="1200" b="1" i="0" u="none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en-US" sz="1200" b="0" i="0" u="none" dirty="0" err="1">
                <a:solidFill>
                  <a:schemeClr val="tx1"/>
                </a:solidFill>
                <a:sym typeface="Wingdings" panose="05000000000000000000" pitchFamily="2" charset="2"/>
              </a:rPr>
              <a:t>khi</a:t>
            </a:r>
            <a:r>
              <a:rPr lang="en-US" sz="1200" b="0" i="0" u="none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en-US" sz="1200" b="0" i="0" u="none" dirty="0" err="1">
                <a:solidFill>
                  <a:schemeClr val="tx1"/>
                </a:solidFill>
                <a:sym typeface="Wingdings" panose="05000000000000000000" pitchFamily="2" charset="2"/>
              </a:rPr>
              <a:t>nó</a:t>
            </a:r>
            <a:r>
              <a:rPr lang="en-US" sz="1200" b="0" i="0" u="none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en-US" sz="1200" b="0" i="0" u="none" dirty="0" err="1">
                <a:solidFill>
                  <a:schemeClr val="tx1"/>
                </a:solidFill>
                <a:sym typeface="Wingdings" panose="05000000000000000000" pitchFamily="2" charset="2"/>
              </a:rPr>
              <a:t>gặp</a:t>
            </a:r>
            <a:r>
              <a:rPr lang="en-US" sz="1200" b="0" i="0" u="none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en-US" sz="1200" b="0" i="0" u="none" dirty="0" err="1">
                <a:solidFill>
                  <a:schemeClr val="tx1"/>
                </a:solidFill>
                <a:sym typeface="Wingdings" panose="05000000000000000000" pitchFamily="2" charset="2"/>
              </a:rPr>
              <a:t>hiện</a:t>
            </a:r>
            <a:r>
              <a:rPr lang="en-US" sz="1200" b="0" i="0" u="none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en-US" sz="1200" b="0" i="0" u="none" dirty="0" err="1">
                <a:solidFill>
                  <a:schemeClr val="tx1"/>
                </a:solidFill>
                <a:sym typeface="Wingdings" panose="05000000000000000000" pitchFamily="2" charset="2"/>
              </a:rPr>
              <a:t>tượng</a:t>
            </a:r>
            <a:r>
              <a:rPr lang="en-US" sz="1200" b="0" i="0" u="none" dirty="0">
                <a:solidFill>
                  <a:schemeClr val="tx1"/>
                </a:solidFill>
                <a:sym typeface="Wingdings" panose="05000000000000000000" pitchFamily="2" charset="2"/>
              </a:rPr>
              <a:t> triple duplicate ACK </a:t>
            </a:r>
            <a:r>
              <a:rPr lang="en-US" sz="1200" b="0" i="0" u="none" dirty="0" err="1">
                <a:solidFill>
                  <a:schemeClr val="tx1"/>
                </a:solidFill>
                <a:sym typeface="Wingdings" panose="05000000000000000000" pitchFamily="2" charset="2"/>
              </a:rPr>
              <a:t>đồng</a:t>
            </a:r>
            <a:r>
              <a:rPr lang="en-US" sz="1200" b="0" i="0" u="none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en-US" sz="1200" b="0" i="0" u="none" dirty="0" err="1">
                <a:solidFill>
                  <a:schemeClr val="tx1"/>
                </a:solidFill>
                <a:sym typeface="Wingdings" panose="05000000000000000000" pitchFamily="2" charset="2"/>
              </a:rPr>
              <a:t>thời</a:t>
            </a:r>
            <a:r>
              <a:rPr lang="en-US" sz="1200" b="0" i="0" u="none" dirty="0">
                <a:solidFill>
                  <a:schemeClr val="tx1"/>
                </a:solidFill>
                <a:sym typeface="Wingdings" panose="05000000000000000000" pitchFamily="2" charset="2"/>
              </a:rPr>
              <a:t> set </a:t>
            </a:r>
            <a:r>
              <a:rPr lang="en-US" sz="1200" b="0" i="0" u="none" dirty="0" err="1">
                <a:solidFill>
                  <a:schemeClr val="tx1"/>
                </a:solidFill>
                <a:sym typeface="Wingdings" panose="05000000000000000000" pitchFamily="2" charset="2"/>
              </a:rPr>
              <a:t>giá</a:t>
            </a:r>
            <a:r>
              <a:rPr lang="en-US" sz="1200" b="0" i="0" u="none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en-US" sz="1200" b="0" i="0" u="none" dirty="0" err="1">
                <a:solidFill>
                  <a:schemeClr val="tx1"/>
                </a:solidFill>
                <a:sym typeface="Wingdings" panose="05000000000000000000" pitchFamily="2" charset="2"/>
              </a:rPr>
              <a:t>trị</a:t>
            </a:r>
            <a:r>
              <a:rPr lang="en-US" sz="1200" b="0" i="0" u="none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en-US" sz="1200" b="0" i="0" u="none" dirty="0" err="1">
                <a:solidFill>
                  <a:schemeClr val="tx1"/>
                </a:solidFill>
                <a:sym typeface="Wingdings" panose="05000000000000000000" pitchFamily="2" charset="2"/>
              </a:rPr>
              <a:t>bắt</a:t>
            </a:r>
            <a:r>
              <a:rPr lang="en-US" sz="1200" b="0" i="0" u="none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en-US" sz="1200" b="0" i="0" u="none" dirty="0" err="1">
                <a:solidFill>
                  <a:schemeClr val="tx1"/>
                </a:solidFill>
                <a:sym typeface="Wingdings" panose="05000000000000000000" pitchFamily="2" charset="2"/>
              </a:rPr>
              <a:t>đầu</a:t>
            </a:r>
            <a:r>
              <a:rPr lang="en-US" sz="1200" b="0" i="0" u="none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en-US" sz="1200" b="0" i="0" u="none" dirty="0" err="1">
                <a:solidFill>
                  <a:schemeClr val="tx1"/>
                </a:solidFill>
                <a:sym typeface="Wingdings" panose="05000000000000000000" pitchFamily="2" charset="2"/>
              </a:rPr>
              <a:t>cwnd</a:t>
            </a:r>
            <a:r>
              <a:rPr lang="en-US" sz="1200" b="0" i="0" u="none" dirty="0">
                <a:solidFill>
                  <a:schemeClr val="tx1"/>
                </a:solidFill>
                <a:sym typeface="Wingdings" panose="05000000000000000000" pitchFamily="2" charset="2"/>
              </a:rPr>
              <a:t> ở </a:t>
            </a:r>
            <a:r>
              <a:rPr lang="en-US" sz="1200" b="0" i="0" u="none" dirty="0" err="1">
                <a:solidFill>
                  <a:schemeClr val="tx1"/>
                </a:solidFill>
                <a:sym typeface="Wingdings" panose="05000000000000000000" pitchFamily="2" charset="2"/>
              </a:rPr>
              <a:t>trạng</a:t>
            </a:r>
            <a:r>
              <a:rPr lang="en-US" sz="1200" b="0" i="0" u="none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en-US" sz="1200" b="0" i="0" u="none" dirty="0" err="1">
                <a:solidFill>
                  <a:schemeClr val="tx1"/>
                </a:solidFill>
                <a:sym typeface="Wingdings" panose="05000000000000000000" pitchFamily="2" charset="2"/>
              </a:rPr>
              <a:t>thái</a:t>
            </a:r>
            <a:r>
              <a:rPr lang="en-US" sz="1200" b="0" i="0" u="none" dirty="0">
                <a:solidFill>
                  <a:schemeClr val="tx1"/>
                </a:solidFill>
                <a:sym typeface="Wingdings" panose="05000000000000000000" pitchFamily="2" charset="2"/>
              </a:rPr>
              <a:t> Fast Retransmit </a:t>
            </a:r>
            <a:r>
              <a:rPr lang="en-US" sz="1200" b="0" i="0" u="none" dirty="0" err="1">
                <a:solidFill>
                  <a:schemeClr val="tx1"/>
                </a:solidFill>
                <a:sym typeface="Wingdings" panose="05000000000000000000" pitchFamily="2" charset="2"/>
              </a:rPr>
              <a:t>là</a:t>
            </a:r>
            <a:r>
              <a:rPr lang="en-US" sz="1200" b="0" i="0" u="none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en-US" sz="1200" b="1" i="0" u="none" dirty="0">
                <a:solidFill>
                  <a:schemeClr val="tx1"/>
                </a:solidFill>
                <a:sym typeface="Wingdings" panose="05000000000000000000" pitchFamily="2" charset="2"/>
              </a:rPr>
              <a:t>ssthrehold+3 MSS.</a:t>
            </a:r>
          </a:p>
          <a:p>
            <a:pPr marL="0" indent="0">
              <a:buFontTx/>
              <a:buNone/>
            </a:pPr>
            <a:r>
              <a:rPr lang="en-US" sz="1200" b="1" i="1" u="sng" dirty="0" err="1">
                <a:solidFill>
                  <a:schemeClr val="tx1"/>
                </a:solidFill>
                <a:sym typeface="Wingdings" panose="05000000000000000000" pitchFamily="2" charset="2"/>
              </a:rPr>
              <a:t>Chuyển</a:t>
            </a:r>
            <a:r>
              <a:rPr lang="en-US" sz="1200" b="1" i="1" u="sng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en-US" sz="1200" b="1" i="1" u="sng" dirty="0" err="1">
                <a:solidFill>
                  <a:schemeClr val="tx1"/>
                </a:solidFill>
                <a:sym typeface="Wingdings" panose="05000000000000000000" pitchFamily="2" charset="2"/>
              </a:rPr>
              <a:t>trạng</a:t>
            </a:r>
            <a:r>
              <a:rPr lang="en-US" sz="1200" b="1" i="1" u="sng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en-US" sz="1200" b="1" i="1" u="sng" dirty="0" err="1">
                <a:solidFill>
                  <a:schemeClr val="tx1"/>
                </a:solidFill>
                <a:sym typeface="Wingdings" panose="05000000000000000000" pitchFamily="2" charset="2"/>
              </a:rPr>
              <a:t>thái</a:t>
            </a:r>
            <a:r>
              <a:rPr lang="en-US" sz="1200" b="1" i="1" u="sng" dirty="0">
                <a:solidFill>
                  <a:schemeClr val="tx1"/>
                </a:solidFill>
                <a:sym typeface="Wingdings" panose="05000000000000000000" pitchFamily="2" charset="2"/>
              </a:rPr>
              <a:t>: </a:t>
            </a:r>
            <a:r>
              <a:rPr lang="en-US" sz="1200" b="0" i="0" u="none" dirty="0">
                <a:solidFill>
                  <a:schemeClr val="tx1"/>
                </a:solidFill>
                <a:sym typeface="Wingdings" panose="05000000000000000000" pitchFamily="2" charset="2"/>
              </a:rPr>
              <a:t>Khi </a:t>
            </a:r>
            <a:r>
              <a:rPr lang="en-US" sz="1200" b="0" i="0" u="none" dirty="0" err="1">
                <a:solidFill>
                  <a:schemeClr val="tx1"/>
                </a:solidFill>
                <a:sym typeface="Wingdings" panose="05000000000000000000" pitchFamily="2" charset="2"/>
              </a:rPr>
              <a:t>gặp</a:t>
            </a:r>
            <a:r>
              <a:rPr lang="en-US" sz="1200" b="0" i="0" u="none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en-US" sz="1200" b="0" i="0" u="none" dirty="0" err="1">
                <a:solidFill>
                  <a:schemeClr val="tx1"/>
                </a:solidFill>
                <a:sym typeface="Wingdings" panose="05000000000000000000" pitchFamily="2" charset="2"/>
              </a:rPr>
              <a:t>hiện</a:t>
            </a:r>
            <a:r>
              <a:rPr lang="en-US" sz="1200" b="0" i="0" u="none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en-US" sz="1200" b="0" i="0" u="none" dirty="0" err="1">
                <a:solidFill>
                  <a:schemeClr val="tx1"/>
                </a:solidFill>
                <a:sym typeface="Wingdings" panose="05000000000000000000" pitchFamily="2" charset="2"/>
              </a:rPr>
              <a:t>tượng</a:t>
            </a:r>
            <a:r>
              <a:rPr lang="en-US" sz="1200" b="0" i="0" u="none" dirty="0">
                <a:solidFill>
                  <a:schemeClr val="tx1"/>
                </a:solidFill>
                <a:sym typeface="Wingdings" panose="05000000000000000000" pitchFamily="2" charset="2"/>
              </a:rPr>
              <a:t> timeout </a:t>
            </a:r>
            <a:r>
              <a:rPr lang="en-US" sz="1200" b="0" i="0" u="none" dirty="0" err="1">
                <a:solidFill>
                  <a:schemeClr val="tx1"/>
                </a:solidFill>
                <a:sym typeface="Wingdings" panose="05000000000000000000" pitchFamily="2" charset="2"/>
              </a:rPr>
              <a:t>thì</a:t>
            </a:r>
            <a:r>
              <a:rPr lang="en-US" sz="1200" b="0" i="0" u="none" dirty="0">
                <a:solidFill>
                  <a:schemeClr val="tx1"/>
                </a:solidFill>
                <a:sym typeface="Wingdings" panose="05000000000000000000" pitchFamily="2" charset="2"/>
              </a:rPr>
              <a:t> set </a:t>
            </a:r>
            <a:r>
              <a:rPr lang="en-US" sz="1200" b="0" i="0" u="none" dirty="0" err="1">
                <a:solidFill>
                  <a:schemeClr val="tx1"/>
                </a:solidFill>
                <a:sym typeface="Wingdings" panose="05000000000000000000" pitchFamily="2" charset="2"/>
              </a:rPr>
              <a:t>ngưỡng</a:t>
            </a:r>
            <a:r>
              <a:rPr lang="en-US" sz="1200" b="0" i="0" u="none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en-US" sz="1200" b="0" i="0" u="none" dirty="0" err="1">
                <a:solidFill>
                  <a:schemeClr val="tx1"/>
                </a:solidFill>
                <a:sym typeface="Wingdings" panose="05000000000000000000" pitchFamily="2" charset="2"/>
              </a:rPr>
              <a:t>mới</a:t>
            </a:r>
            <a:r>
              <a:rPr lang="en-US" sz="1200" b="0" i="0" u="none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en-US" sz="1200" b="0" i="0" u="none" dirty="0" err="1">
                <a:solidFill>
                  <a:schemeClr val="tx1"/>
                </a:solidFill>
                <a:sym typeface="Wingdings" panose="05000000000000000000" pitchFamily="2" charset="2"/>
              </a:rPr>
              <a:t>ssthreshold</a:t>
            </a:r>
            <a:r>
              <a:rPr lang="en-US" sz="1200" b="0" i="0" u="none" dirty="0">
                <a:solidFill>
                  <a:schemeClr val="tx1"/>
                </a:solidFill>
                <a:sym typeface="Wingdings" panose="05000000000000000000" pitchFamily="2" charset="2"/>
              </a:rPr>
              <a:t> = </a:t>
            </a:r>
            <a:r>
              <a:rPr lang="en-US" sz="1200" b="0" i="0" u="none" dirty="0" err="1">
                <a:solidFill>
                  <a:schemeClr val="tx1"/>
                </a:solidFill>
                <a:sym typeface="Wingdings" panose="05000000000000000000" pitchFamily="2" charset="2"/>
              </a:rPr>
              <a:t>nửa</a:t>
            </a:r>
            <a:r>
              <a:rPr lang="en-US" sz="1200" b="0" i="0" u="none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en-US" sz="1200" b="0" i="0" u="none" dirty="0" err="1">
                <a:solidFill>
                  <a:schemeClr val="tx1"/>
                </a:solidFill>
                <a:sym typeface="Wingdings" panose="05000000000000000000" pitchFamily="2" charset="2"/>
              </a:rPr>
              <a:t>giá</a:t>
            </a:r>
            <a:r>
              <a:rPr lang="en-US" sz="1200" b="0" i="0" u="none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en-US" sz="1200" b="0" i="0" u="none" dirty="0" err="1">
                <a:solidFill>
                  <a:schemeClr val="tx1"/>
                </a:solidFill>
                <a:sym typeface="Wingdings" panose="05000000000000000000" pitchFamily="2" charset="2"/>
              </a:rPr>
              <a:t>trị</a:t>
            </a:r>
            <a:r>
              <a:rPr lang="en-US" sz="1200" b="0" i="0" u="none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en-US" sz="1200" b="0" i="0" u="none" dirty="0" err="1">
                <a:solidFill>
                  <a:schemeClr val="tx1"/>
                </a:solidFill>
                <a:sym typeface="Wingdings" panose="05000000000000000000" pitchFamily="2" charset="2"/>
              </a:rPr>
              <a:t>cwnd</a:t>
            </a:r>
            <a:r>
              <a:rPr lang="en-US" sz="1200" b="0" i="0" u="none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en-US" sz="1200" b="0" i="0" u="none" dirty="0" err="1">
                <a:solidFill>
                  <a:schemeClr val="tx1"/>
                </a:solidFill>
                <a:sym typeface="Wingdings" panose="05000000000000000000" pitchFamily="2" charset="2"/>
              </a:rPr>
              <a:t>khi</a:t>
            </a:r>
            <a:r>
              <a:rPr lang="en-US" sz="1200" b="0" i="0" u="none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en-US" sz="1200" b="0" i="0" u="none" dirty="0" err="1">
                <a:solidFill>
                  <a:schemeClr val="tx1"/>
                </a:solidFill>
                <a:sym typeface="Wingdings" panose="05000000000000000000" pitchFamily="2" charset="2"/>
              </a:rPr>
              <a:t>gặp</a:t>
            </a:r>
            <a:r>
              <a:rPr lang="en-US" sz="1200" b="0" i="0" u="none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en-US" sz="1200" b="0" i="0" u="none" dirty="0" err="1">
                <a:solidFill>
                  <a:schemeClr val="tx1"/>
                </a:solidFill>
                <a:sym typeface="Wingdings" panose="05000000000000000000" pitchFamily="2" charset="2"/>
              </a:rPr>
              <a:t>hieenjt</a:t>
            </a:r>
            <a:r>
              <a:rPr lang="en-US" sz="1200" b="0" i="0" u="none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en-US" sz="1200" b="0" i="0" u="none" dirty="0" err="1">
                <a:solidFill>
                  <a:schemeClr val="tx1"/>
                </a:solidFill>
                <a:sym typeface="Wingdings" panose="05000000000000000000" pitchFamily="2" charset="2"/>
              </a:rPr>
              <a:t>ượng</a:t>
            </a:r>
            <a:r>
              <a:rPr lang="en-US" sz="1200" b="0" i="0" u="none" dirty="0">
                <a:solidFill>
                  <a:schemeClr val="tx1"/>
                </a:solidFill>
                <a:sym typeface="Wingdings" panose="05000000000000000000" pitchFamily="2" charset="2"/>
              </a:rPr>
              <a:t> timeout, </a:t>
            </a:r>
            <a:r>
              <a:rPr lang="en-US" sz="1200" b="0" i="0" u="none" dirty="0" err="1">
                <a:solidFill>
                  <a:schemeClr val="tx1"/>
                </a:solidFill>
                <a:sym typeface="Wingdings" panose="05000000000000000000" pitchFamily="2" charset="2"/>
              </a:rPr>
              <a:t>đồng</a:t>
            </a:r>
            <a:r>
              <a:rPr lang="en-US" sz="1200" b="0" i="0" u="none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en-US" sz="1200" b="0" i="0" u="none" dirty="0" err="1">
                <a:solidFill>
                  <a:schemeClr val="tx1"/>
                </a:solidFill>
                <a:sym typeface="Wingdings" panose="05000000000000000000" pitchFamily="2" charset="2"/>
              </a:rPr>
              <a:t>thời</a:t>
            </a:r>
            <a:r>
              <a:rPr lang="en-US" sz="1200" b="0" i="0" u="none" dirty="0">
                <a:solidFill>
                  <a:schemeClr val="tx1"/>
                </a:solidFill>
                <a:sym typeface="Wingdings" panose="05000000000000000000" pitchFamily="2" charset="2"/>
              </a:rPr>
              <a:t> set </a:t>
            </a:r>
            <a:r>
              <a:rPr lang="en-US" sz="1200" b="0" i="0" u="none" dirty="0" err="1">
                <a:solidFill>
                  <a:schemeClr val="tx1"/>
                </a:solidFill>
                <a:sym typeface="Wingdings" panose="05000000000000000000" pitchFamily="2" charset="2"/>
              </a:rPr>
              <a:t>giá</a:t>
            </a:r>
            <a:r>
              <a:rPr lang="en-US" sz="1200" b="0" i="0" u="none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en-US" sz="1200" b="0" i="0" u="none" dirty="0" err="1">
                <a:solidFill>
                  <a:schemeClr val="tx1"/>
                </a:solidFill>
                <a:sym typeface="Wingdings" panose="05000000000000000000" pitchFamily="2" charset="2"/>
              </a:rPr>
              <a:t>trị</a:t>
            </a:r>
            <a:r>
              <a:rPr lang="en-US" sz="1200" b="0" i="0" u="none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en-US" sz="1200" b="0" i="0" u="none" dirty="0" err="1">
                <a:solidFill>
                  <a:schemeClr val="tx1"/>
                </a:solidFill>
                <a:sym typeface="Wingdings" panose="05000000000000000000" pitchFamily="2" charset="2"/>
              </a:rPr>
              <a:t>khởi</a:t>
            </a:r>
            <a:r>
              <a:rPr lang="en-US" sz="1200" b="0" i="0" u="none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en-US" sz="1200" b="0" i="0" u="none" dirty="0" err="1">
                <a:solidFill>
                  <a:schemeClr val="tx1"/>
                </a:solidFill>
                <a:sym typeface="Wingdings" panose="05000000000000000000" pitchFamily="2" charset="2"/>
              </a:rPr>
              <a:t>tạo</a:t>
            </a:r>
            <a:r>
              <a:rPr lang="en-US" sz="1200" b="0" i="0" u="none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en-US" sz="1200" b="0" i="0" u="none" dirty="0" err="1">
                <a:solidFill>
                  <a:schemeClr val="tx1"/>
                </a:solidFill>
                <a:sym typeface="Wingdings" panose="05000000000000000000" pitchFamily="2" charset="2"/>
              </a:rPr>
              <a:t>cwnd</a:t>
            </a:r>
            <a:r>
              <a:rPr lang="en-US" sz="1200" b="0" i="0" u="none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en-US" sz="1200" b="0" i="0" u="none" dirty="0" err="1">
                <a:solidFill>
                  <a:schemeClr val="tx1"/>
                </a:solidFill>
                <a:sym typeface="Wingdings" panose="05000000000000000000" pitchFamily="2" charset="2"/>
              </a:rPr>
              <a:t>về</a:t>
            </a:r>
            <a:r>
              <a:rPr lang="en-US" sz="1200" b="0" i="0" u="none" dirty="0">
                <a:solidFill>
                  <a:schemeClr val="tx1"/>
                </a:solidFill>
                <a:sym typeface="Wingdings" panose="05000000000000000000" pitchFamily="2" charset="2"/>
              </a:rPr>
              <a:t> 1, </a:t>
            </a:r>
            <a:r>
              <a:rPr lang="en-US" sz="1200" b="0" i="0" u="none" dirty="0" err="1">
                <a:solidFill>
                  <a:schemeClr val="tx1"/>
                </a:solidFill>
                <a:sym typeface="Wingdings" panose="05000000000000000000" pitchFamily="2" charset="2"/>
              </a:rPr>
              <a:t>giá</a:t>
            </a:r>
            <a:r>
              <a:rPr lang="en-US" sz="1200" b="0" i="0" u="none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en-US" sz="1200" b="0" i="0" u="none" dirty="0" err="1">
                <a:solidFill>
                  <a:schemeClr val="tx1"/>
                </a:solidFill>
                <a:sym typeface="Wingdings" panose="05000000000000000000" pitchFamily="2" charset="2"/>
              </a:rPr>
              <a:t>trị</a:t>
            </a:r>
            <a:r>
              <a:rPr lang="en-US" sz="1200" b="0" i="0" u="none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en-US" sz="1200" b="0" i="0" u="none" dirty="0" err="1">
                <a:solidFill>
                  <a:schemeClr val="tx1"/>
                </a:solidFill>
                <a:sym typeface="Wingdings" panose="05000000000000000000" pitchFamily="2" charset="2"/>
              </a:rPr>
              <a:t>dupACK</a:t>
            </a:r>
            <a:r>
              <a:rPr lang="en-US" sz="1200" b="0" i="0" u="none" dirty="0">
                <a:solidFill>
                  <a:schemeClr val="tx1"/>
                </a:solidFill>
                <a:sym typeface="Wingdings" panose="05000000000000000000" pitchFamily="2" charset="2"/>
              </a:rPr>
              <a:t> =0 </a:t>
            </a:r>
            <a:r>
              <a:rPr lang="en-US" sz="1200" b="0" i="0" u="none" dirty="0" err="1">
                <a:solidFill>
                  <a:schemeClr val="tx1"/>
                </a:solidFill>
                <a:sym typeface="Wingdings" panose="05000000000000000000" pitchFamily="2" charset="2"/>
              </a:rPr>
              <a:t>và</a:t>
            </a:r>
            <a:r>
              <a:rPr lang="en-US" sz="1200" b="0" i="0" u="none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en-US" sz="1200" b="0" i="0" u="none" dirty="0" err="1">
                <a:solidFill>
                  <a:schemeClr val="tx1"/>
                </a:solidFill>
                <a:sym typeface="Wingdings" panose="05000000000000000000" pitchFamily="2" charset="2"/>
              </a:rPr>
              <a:t>trở</a:t>
            </a:r>
            <a:r>
              <a:rPr lang="en-US" sz="1200" b="0" i="0" u="none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en-US" sz="1200" b="0" i="0" u="none" dirty="0" err="1">
                <a:solidFill>
                  <a:schemeClr val="tx1"/>
                </a:solidFill>
                <a:sym typeface="Wingdings" panose="05000000000000000000" pitchFamily="2" charset="2"/>
              </a:rPr>
              <a:t>về</a:t>
            </a:r>
            <a:r>
              <a:rPr lang="en-US" sz="1200" b="0" i="0" u="none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en-US" sz="1200" b="0" i="0" u="none" dirty="0" err="1">
                <a:solidFill>
                  <a:schemeClr val="tx1"/>
                </a:solidFill>
                <a:sym typeface="Wingdings" panose="05000000000000000000" pitchFamily="2" charset="2"/>
              </a:rPr>
              <a:t>trạng</a:t>
            </a:r>
            <a:r>
              <a:rPr lang="en-US" sz="1200" b="0" i="0" u="none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en-US" sz="1200" b="0" i="0" u="none" dirty="0" err="1">
                <a:solidFill>
                  <a:schemeClr val="tx1"/>
                </a:solidFill>
                <a:sym typeface="Wingdings" panose="05000000000000000000" pitchFamily="2" charset="2"/>
              </a:rPr>
              <a:t>thái</a:t>
            </a:r>
            <a:r>
              <a:rPr lang="en-US" sz="1200" b="0" i="0" u="none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en-US" sz="1200" b="1" i="0" u="none" dirty="0">
                <a:solidFill>
                  <a:schemeClr val="tx1"/>
                </a:solidFill>
                <a:sym typeface="Wingdings" panose="05000000000000000000" pitchFamily="2" charset="2"/>
              </a:rPr>
              <a:t>Slow Start</a:t>
            </a:r>
            <a:endParaRPr lang="en-US" sz="1200" b="1" i="1" u="sng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0" indent="0">
              <a:buFontTx/>
              <a:buNone/>
            </a:pPr>
            <a:endParaRPr lang="en-US" sz="1200" b="1" i="0" u="none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0" indent="0">
              <a:buFontTx/>
              <a:buNone/>
            </a:pPr>
            <a:r>
              <a:rPr lang="en-US" sz="1200" b="1" i="0" u="none" dirty="0">
                <a:solidFill>
                  <a:schemeClr val="tx1"/>
                </a:solidFill>
                <a:sym typeface="Wingdings" panose="05000000000000000000" pitchFamily="2" charset="2"/>
              </a:rPr>
              <a:t>FAST RETRANSMIT</a:t>
            </a:r>
          </a:p>
          <a:p>
            <a:pPr marL="171450" indent="-171450">
              <a:buFontTx/>
              <a:buChar char="-"/>
            </a:pPr>
            <a:r>
              <a:rPr lang="en-US" sz="1200" b="0" i="0" u="none" dirty="0" err="1">
                <a:solidFill>
                  <a:schemeClr val="tx1"/>
                </a:solidFill>
                <a:sym typeface="Wingdings" panose="05000000000000000000" pitchFamily="2" charset="2"/>
              </a:rPr>
              <a:t>Giá</a:t>
            </a:r>
            <a:r>
              <a:rPr lang="en-US" sz="1200" b="0" i="0" u="none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en-US" sz="1200" b="0" i="0" u="none" dirty="0" err="1">
                <a:solidFill>
                  <a:schemeClr val="tx1"/>
                </a:solidFill>
                <a:sym typeface="Wingdings" panose="05000000000000000000" pitchFamily="2" charset="2"/>
              </a:rPr>
              <a:t>trị</a:t>
            </a:r>
            <a:r>
              <a:rPr lang="en-US" sz="1200" b="0" i="0" u="none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en-US" sz="1200" b="0" i="0" u="none" dirty="0" err="1">
                <a:solidFill>
                  <a:schemeClr val="tx1"/>
                </a:solidFill>
                <a:sym typeface="Wingdings" panose="05000000000000000000" pitchFamily="2" charset="2"/>
              </a:rPr>
              <a:t>của</a:t>
            </a:r>
            <a:r>
              <a:rPr lang="en-US" sz="1200" b="0" i="0" u="none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en-US" sz="1200" b="0" i="0" u="none" dirty="0" err="1">
                <a:solidFill>
                  <a:schemeClr val="tx1"/>
                </a:solidFill>
                <a:sym typeface="Wingdings" panose="05000000000000000000" pitchFamily="2" charset="2"/>
              </a:rPr>
              <a:t>cwnd</a:t>
            </a:r>
            <a:r>
              <a:rPr lang="en-US" sz="1200" b="0" i="0" u="none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en-US" sz="1200" b="0" i="0" u="none" dirty="0" err="1">
                <a:solidFill>
                  <a:schemeClr val="tx1"/>
                </a:solidFill>
                <a:sym typeface="Wingdings" panose="05000000000000000000" pitchFamily="2" charset="2"/>
              </a:rPr>
              <a:t>sẽ</a:t>
            </a:r>
            <a:r>
              <a:rPr lang="en-US" sz="1200" b="0" i="0" u="none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en-US" sz="1200" b="0" i="0" u="none" dirty="0" err="1">
                <a:solidFill>
                  <a:schemeClr val="tx1"/>
                </a:solidFill>
                <a:sym typeface="Wingdings" panose="05000000000000000000" pitchFamily="2" charset="2"/>
              </a:rPr>
              <a:t>tăng</a:t>
            </a:r>
            <a:r>
              <a:rPr lang="en-US" sz="1200" b="0" i="0" u="none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en-US" sz="1200" b="0" i="0" u="none" dirty="0" err="1">
                <a:solidFill>
                  <a:schemeClr val="tx1"/>
                </a:solidFill>
                <a:sym typeface="Wingdings" panose="05000000000000000000" pitchFamily="2" charset="2"/>
              </a:rPr>
              <a:t>lên</a:t>
            </a:r>
            <a:r>
              <a:rPr lang="en-US" sz="1200" b="0" i="0" u="none" dirty="0">
                <a:solidFill>
                  <a:schemeClr val="tx1"/>
                </a:solidFill>
                <a:sym typeface="Wingdings" panose="05000000000000000000" pitchFamily="2" charset="2"/>
              </a:rPr>
              <a:t> 1MSS </a:t>
            </a:r>
            <a:r>
              <a:rPr lang="en-US" sz="1200" b="0" i="0" u="none" dirty="0" err="1">
                <a:solidFill>
                  <a:schemeClr val="tx1"/>
                </a:solidFill>
                <a:sym typeface="Wingdings" panose="05000000000000000000" pitchFamily="2" charset="2"/>
              </a:rPr>
              <a:t>cho</a:t>
            </a:r>
            <a:r>
              <a:rPr lang="en-US" sz="1200" b="0" i="0" u="none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en-US" sz="1200" b="0" i="0" u="none" dirty="0" err="1">
                <a:solidFill>
                  <a:schemeClr val="tx1"/>
                </a:solidFill>
                <a:sym typeface="Wingdings" panose="05000000000000000000" pitchFamily="2" charset="2"/>
              </a:rPr>
              <a:t>tất</a:t>
            </a:r>
            <a:r>
              <a:rPr lang="en-US" sz="1200" b="0" i="0" u="none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en-US" sz="1200" b="0" i="0" u="none" dirty="0" err="1">
                <a:solidFill>
                  <a:schemeClr val="tx1"/>
                </a:solidFill>
                <a:sym typeface="Wingdings" panose="05000000000000000000" pitchFamily="2" charset="2"/>
              </a:rPr>
              <a:t>cả</a:t>
            </a:r>
            <a:r>
              <a:rPr lang="en-US" sz="1200" b="0" i="0" u="none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en-US" sz="1200" b="0" i="0" u="none" dirty="0" err="1">
                <a:solidFill>
                  <a:schemeClr val="tx1"/>
                </a:solidFill>
                <a:sym typeface="Wingdings" panose="05000000000000000000" pitchFamily="2" charset="2"/>
              </a:rPr>
              <a:t>các</a:t>
            </a:r>
            <a:r>
              <a:rPr lang="en-US" sz="1200" b="0" i="0" u="none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en-US" sz="1200" b="0" i="0" u="none" dirty="0" err="1">
                <a:solidFill>
                  <a:schemeClr val="tx1"/>
                </a:solidFill>
                <a:sym typeface="Wingdings" panose="05000000000000000000" pitchFamily="2" charset="2"/>
              </a:rPr>
              <a:t>gói</a:t>
            </a:r>
            <a:r>
              <a:rPr lang="en-US" sz="1200" b="0" i="0" u="none" dirty="0">
                <a:solidFill>
                  <a:schemeClr val="tx1"/>
                </a:solidFill>
                <a:sym typeface="Wingdings" panose="05000000000000000000" pitchFamily="2" charset="2"/>
              </a:rPr>
              <a:t> duplicate ACK(</a:t>
            </a:r>
            <a:r>
              <a:rPr lang="en-US" sz="1200" b="0" i="0" u="none" dirty="0" err="1">
                <a:solidFill>
                  <a:schemeClr val="tx1"/>
                </a:solidFill>
                <a:sym typeface="Wingdings" panose="05000000000000000000" pitchFamily="2" charset="2"/>
              </a:rPr>
              <a:t>gói</a:t>
            </a:r>
            <a:r>
              <a:rPr lang="en-US" sz="1200" b="0" i="0" u="none" dirty="0">
                <a:solidFill>
                  <a:schemeClr val="tx1"/>
                </a:solidFill>
                <a:sym typeface="Wingdings" panose="05000000000000000000" pitchFamily="2" charset="2"/>
              </a:rPr>
              <a:t> ACK </a:t>
            </a:r>
            <a:r>
              <a:rPr lang="en-US" sz="1200" b="0" i="0" u="none" dirty="0" err="1">
                <a:solidFill>
                  <a:schemeClr val="tx1"/>
                </a:solidFill>
                <a:sym typeface="Wingdings" panose="05000000000000000000" pitchFamily="2" charset="2"/>
              </a:rPr>
              <a:t>biểu</a:t>
            </a:r>
            <a:r>
              <a:rPr lang="en-US" sz="1200" b="0" i="0" u="none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en-US" sz="1200" b="0" i="0" u="none" dirty="0" err="1">
                <a:solidFill>
                  <a:schemeClr val="tx1"/>
                </a:solidFill>
                <a:sym typeface="Wingdings" panose="05000000000000000000" pitchFamily="2" charset="2"/>
              </a:rPr>
              <a:t>thị</a:t>
            </a:r>
            <a:r>
              <a:rPr lang="en-US" sz="1200" b="0" i="0" u="none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en-US" sz="1200" b="0" i="0" u="none" dirty="0" err="1">
                <a:solidFill>
                  <a:schemeClr val="tx1"/>
                </a:solidFill>
                <a:sym typeface="Wingdings" panose="05000000000000000000" pitchFamily="2" charset="2"/>
              </a:rPr>
              <a:t>cho</a:t>
            </a:r>
            <a:r>
              <a:rPr lang="en-US" sz="1200" b="0" i="0" u="none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en-US" sz="1200" b="0" i="0" u="none" dirty="0" err="1">
                <a:solidFill>
                  <a:schemeClr val="tx1"/>
                </a:solidFill>
                <a:sym typeface="Wingdings" panose="05000000000000000000" pitchFamily="2" charset="2"/>
              </a:rPr>
              <a:t>gói</a:t>
            </a:r>
            <a:r>
              <a:rPr lang="en-US" sz="1200" b="0" i="0" u="none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en-US" sz="1200" b="0" i="0" u="none" dirty="0" err="1">
                <a:solidFill>
                  <a:schemeClr val="tx1"/>
                </a:solidFill>
                <a:sym typeface="Wingdings" panose="05000000000000000000" pitchFamily="2" charset="2"/>
              </a:rPr>
              <a:t>bị</a:t>
            </a:r>
            <a:r>
              <a:rPr lang="en-US" sz="1200" b="0" i="0" u="none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en-US" sz="1200" b="0" i="0" u="none" dirty="0" err="1">
                <a:solidFill>
                  <a:schemeClr val="tx1"/>
                </a:solidFill>
                <a:sym typeface="Wingdings" panose="05000000000000000000" pitchFamily="2" charset="2"/>
              </a:rPr>
              <a:t>mất</a:t>
            </a:r>
            <a:r>
              <a:rPr lang="en-US" sz="1200" b="0" i="0" u="none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en-US" sz="1200" b="0" i="0" u="none" dirty="0" err="1">
                <a:solidFill>
                  <a:schemeClr val="tx1"/>
                </a:solidFill>
                <a:sym typeface="Wingdings" panose="05000000000000000000" pitchFamily="2" charset="2"/>
              </a:rPr>
              <a:t>và</a:t>
            </a:r>
            <a:r>
              <a:rPr lang="en-US" sz="1200" b="0" i="0" u="none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en-US" sz="1200" b="0" i="0" u="none" dirty="0" err="1">
                <a:solidFill>
                  <a:schemeClr val="tx1"/>
                </a:solidFill>
                <a:sym typeface="Wingdings" panose="05000000000000000000" pitchFamily="2" charset="2"/>
              </a:rPr>
              <a:t>gây</a:t>
            </a:r>
            <a:r>
              <a:rPr lang="en-US" sz="1200" b="0" i="0" u="none" dirty="0">
                <a:solidFill>
                  <a:schemeClr val="tx1"/>
                </a:solidFill>
                <a:sym typeface="Wingdings" panose="05000000000000000000" pitchFamily="2" charset="2"/>
              </a:rPr>
              <a:t> ra </a:t>
            </a:r>
            <a:r>
              <a:rPr lang="en-US" sz="1200" b="0" i="0" u="none" dirty="0" err="1">
                <a:solidFill>
                  <a:schemeClr val="tx1"/>
                </a:solidFill>
                <a:sym typeface="Wingdings" panose="05000000000000000000" pitchFamily="2" charset="2"/>
              </a:rPr>
              <a:t>trạng</a:t>
            </a:r>
            <a:r>
              <a:rPr lang="en-US" sz="1200" b="0" i="0" u="none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en-US" sz="1200" b="0" i="0" u="none" dirty="0" err="1">
                <a:solidFill>
                  <a:schemeClr val="tx1"/>
                </a:solidFill>
                <a:sym typeface="Wingdings" panose="05000000000000000000" pitchFamily="2" charset="2"/>
              </a:rPr>
              <a:t>thái</a:t>
            </a:r>
            <a:r>
              <a:rPr lang="en-US" sz="1200" b="0" i="0" u="none" dirty="0">
                <a:solidFill>
                  <a:schemeClr val="tx1"/>
                </a:solidFill>
                <a:sym typeface="Wingdings" panose="05000000000000000000" pitchFamily="2" charset="2"/>
              </a:rPr>
              <a:t> Fast recovery)</a:t>
            </a:r>
          </a:p>
          <a:p>
            <a:pPr marL="0" indent="0">
              <a:buFontTx/>
              <a:buNone/>
            </a:pPr>
            <a:r>
              <a:rPr lang="en-US" sz="1200" b="1" i="1" u="sng" dirty="0" err="1">
                <a:solidFill>
                  <a:schemeClr val="tx1"/>
                </a:solidFill>
                <a:sym typeface="Wingdings" panose="05000000000000000000" pitchFamily="2" charset="2"/>
              </a:rPr>
              <a:t>Chuyển</a:t>
            </a:r>
            <a:r>
              <a:rPr lang="en-US" sz="1200" b="1" i="1" u="sng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en-US" sz="1200" b="1" i="1" u="sng" dirty="0" err="1">
                <a:solidFill>
                  <a:schemeClr val="tx1"/>
                </a:solidFill>
                <a:sym typeface="Wingdings" panose="05000000000000000000" pitchFamily="2" charset="2"/>
              </a:rPr>
              <a:t>trạng</a:t>
            </a:r>
            <a:r>
              <a:rPr lang="en-US" sz="1200" b="1" i="1" u="sng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en-US" sz="1200" b="1" i="1" u="sng" dirty="0" err="1">
                <a:solidFill>
                  <a:schemeClr val="tx1"/>
                </a:solidFill>
                <a:sym typeface="Wingdings" panose="05000000000000000000" pitchFamily="2" charset="2"/>
              </a:rPr>
              <a:t>thái</a:t>
            </a:r>
            <a:r>
              <a:rPr lang="en-US" sz="1200" b="1" i="1" u="sng" dirty="0">
                <a:solidFill>
                  <a:schemeClr val="tx1"/>
                </a:solidFill>
                <a:sym typeface="Wingdings" panose="05000000000000000000" pitchFamily="2" charset="2"/>
              </a:rPr>
              <a:t>: </a:t>
            </a:r>
            <a:r>
              <a:rPr lang="en-US" sz="1200" b="0" i="0" u="none" dirty="0">
                <a:solidFill>
                  <a:schemeClr val="tx1"/>
                </a:solidFill>
                <a:sym typeface="Wingdings" panose="05000000000000000000" pitchFamily="2" charset="2"/>
              </a:rPr>
              <a:t>TCP </a:t>
            </a:r>
            <a:r>
              <a:rPr lang="en-US" sz="1200" b="0" i="0" u="none" dirty="0" err="1">
                <a:solidFill>
                  <a:schemeClr val="tx1"/>
                </a:solidFill>
                <a:sym typeface="Wingdings" panose="05000000000000000000" pitchFamily="2" charset="2"/>
              </a:rPr>
              <a:t>sẽ</a:t>
            </a:r>
            <a:r>
              <a:rPr lang="en-US" sz="1200" b="0" i="0" u="none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en-US" sz="1200" b="0" i="0" u="none" dirty="0" err="1">
                <a:solidFill>
                  <a:schemeClr val="tx1"/>
                </a:solidFill>
                <a:sym typeface="Wingdings" panose="05000000000000000000" pitchFamily="2" charset="2"/>
              </a:rPr>
              <a:t>vào</a:t>
            </a:r>
            <a:r>
              <a:rPr lang="en-US" sz="1200" b="0" i="0" u="none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en-US" sz="1200" b="0" i="0" u="none" dirty="0" err="1">
                <a:solidFill>
                  <a:schemeClr val="tx1"/>
                </a:solidFill>
                <a:sym typeface="Wingdings" panose="05000000000000000000" pitchFamily="2" charset="2"/>
              </a:rPr>
              <a:t>trạng</a:t>
            </a:r>
            <a:r>
              <a:rPr lang="en-US" sz="1200" b="0" i="0" u="none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en-US" sz="1200" b="0" i="0" u="none" dirty="0" err="1">
                <a:solidFill>
                  <a:schemeClr val="tx1"/>
                </a:solidFill>
                <a:sym typeface="Wingdings" panose="05000000000000000000" pitchFamily="2" charset="2"/>
              </a:rPr>
              <a:t>thái</a:t>
            </a:r>
            <a:r>
              <a:rPr lang="en-US" sz="1200" b="0" i="0" u="none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en-US" sz="1200" b="1" i="0" u="none" dirty="0">
                <a:solidFill>
                  <a:schemeClr val="tx1"/>
                </a:solidFill>
                <a:sym typeface="Wingdings" panose="05000000000000000000" pitchFamily="2" charset="2"/>
              </a:rPr>
              <a:t>Congestion avoidance </a:t>
            </a:r>
            <a:r>
              <a:rPr lang="en-US" sz="1200" b="0" i="0" u="none" dirty="0" err="1">
                <a:solidFill>
                  <a:schemeClr val="tx1"/>
                </a:solidFill>
                <a:sym typeface="Wingdings" panose="05000000000000000000" pitchFamily="2" charset="2"/>
              </a:rPr>
              <a:t>khi</a:t>
            </a:r>
            <a:r>
              <a:rPr lang="en-US" sz="1200" b="0" i="0" u="none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en-US" sz="1200" b="0" i="0" u="none" dirty="0" err="1">
                <a:solidFill>
                  <a:schemeClr val="tx1"/>
                </a:solidFill>
                <a:sym typeface="Wingdings" panose="05000000000000000000" pitchFamily="2" charset="2"/>
              </a:rPr>
              <a:t>nó</a:t>
            </a:r>
            <a:r>
              <a:rPr lang="en-US" sz="1200" b="0" i="0" u="none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en-US" sz="1200" b="0" i="0" u="none" dirty="0" err="1">
                <a:solidFill>
                  <a:schemeClr val="tx1"/>
                </a:solidFill>
                <a:sym typeface="Wingdings" panose="05000000000000000000" pitchFamily="2" charset="2"/>
              </a:rPr>
              <a:t>gặp</a:t>
            </a:r>
            <a:r>
              <a:rPr lang="en-US" sz="1200" b="0" i="0" u="none" dirty="0">
                <a:solidFill>
                  <a:schemeClr val="tx1"/>
                </a:solidFill>
                <a:sym typeface="Wingdings" panose="05000000000000000000" pitchFamily="2" charset="2"/>
              </a:rPr>
              <a:t> 1 </a:t>
            </a:r>
            <a:r>
              <a:rPr lang="en-US" sz="1200" b="0" i="0" u="none" dirty="0" err="1">
                <a:solidFill>
                  <a:schemeClr val="tx1"/>
                </a:solidFill>
                <a:sym typeface="Wingdings" panose="05000000000000000000" pitchFamily="2" charset="2"/>
              </a:rPr>
              <a:t>gói</a:t>
            </a:r>
            <a:r>
              <a:rPr lang="en-US" sz="1200" b="0" i="0" u="none" dirty="0">
                <a:solidFill>
                  <a:schemeClr val="tx1"/>
                </a:solidFill>
                <a:sym typeface="Wingdings" panose="05000000000000000000" pitchFamily="2" charset="2"/>
              </a:rPr>
              <a:t> ACK </a:t>
            </a:r>
            <a:r>
              <a:rPr lang="en-US" sz="1200" b="0" i="0" u="none" dirty="0" err="1">
                <a:solidFill>
                  <a:schemeClr val="tx1"/>
                </a:solidFill>
                <a:sym typeface="Wingdings" panose="05000000000000000000" pitchFamily="2" charset="2"/>
              </a:rPr>
              <a:t>mới</a:t>
            </a:r>
            <a:r>
              <a:rPr lang="en-US" sz="1200" b="0" i="0" u="none" dirty="0">
                <a:solidFill>
                  <a:schemeClr val="tx1"/>
                </a:solidFill>
                <a:sym typeface="Wingdings" panose="05000000000000000000" pitchFamily="2" charset="2"/>
              </a:rPr>
              <a:t> (</a:t>
            </a:r>
            <a:r>
              <a:rPr lang="en-US" sz="1200" b="0" i="0" u="none" dirty="0" err="1">
                <a:solidFill>
                  <a:schemeClr val="tx1"/>
                </a:solidFill>
                <a:sym typeface="Wingdings" panose="05000000000000000000" pitchFamily="2" charset="2"/>
              </a:rPr>
              <a:t>tức</a:t>
            </a:r>
            <a:r>
              <a:rPr lang="en-US" sz="1200" b="0" i="0" u="none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en-US" sz="1200" b="0" i="0" u="none" dirty="0" err="1">
                <a:solidFill>
                  <a:schemeClr val="tx1"/>
                </a:solidFill>
                <a:sym typeface="Wingdings" panose="05000000000000000000" pitchFamily="2" charset="2"/>
              </a:rPr>
              <a:t>là</a:t>
            </a:r>
            <a:r>
              <a:rPr lang="en-US" sz="1200" b="0" i="0" u="none" dirty="0">
                <a:solidFill>
                  <a:schemeClr val="tx1"/>
                </a:solidFill>
                <a:sym typeface="Wingdings" panose="05000000000000000000" pitchFamily="2" charset="2"/>
              </a:rPr>
              <a:t> segment </a:t>
            </a:r>
            <a:r>
              <a:rPr lang="en-US" sz="1200" b="0" i="0" u="none" dirty="0" err="1">
                <a:solidFill>
                  <a:schemeClr val="tx1"/>
                </a:solidFill>
                <a:sym typeface="Wingdings" panose="05000000000000000000" pitchFamily="2" charset="2"/>
              </a:rPr>
              <a:t>đó</a:t>
            </a:r>
            <a:r>
              <a:rPr lang="en-US" sz="1200" b="0" i="0" u="none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en-US" sz="1200" b="0" i="0" u="none" dirty="0" err="1">
                <a:solidFill>
                  <a:schemeClr val="tx1"/>
                </a:solidFill>
                <a:sym typeface="Wingdings" panose="05000000000000000000" pitchFamily="2" charset="2"/>
              </a:rPr>
              <a:t>đã</a:t>
            </a:r>
            <a:r>
              <a:rPr lang="en-US" sz="1200" b="0" i="0" u="none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en-US" sz="1200" b="0" i="0" u="none" dirty="0" err="1">
                <a:solidFill>
                  <a:schemeClr val="tx1"/>
                </a:solidFill>
                <a:sym typeface="Wingdings" panose="05000000000000000000" pitchFamily="2" charset="2"/>
              </a:rPr>
              <a:t>đc</a:t>
            </a:r>
            <a:r>
              <a:rPr lang="en-US" sz="1200" b="0" i="0" u="none" dirty="0">
                <a:solidFill>
                  <a:schemeClr val="tx1"/>
                </a:solidFill>
                <a:sym typeface="Wingdings" panose="05000000000000000000" pitchFamily="2" charset="2"/>
              </a:rPr>
              <a:t> ACK)</a:t>
            </a:r>
            <a:r>
              <a:rPr lang="en-US" sz="1200" b="1" i="0" u="none" dirty="0">
                <a:solidFill>
                  <a:schemeClr val="tx1"/>
                </a:solidFill>
                <a:sym typeface="Wingdings" panose="05000000000000000000" pitchFamily="2" charset="2"/>
              </a:rPr>
              <a:t>. </a:t>
            </a:r>
            <a:r>
              <a:rPr lang="en-US" sz="1200" b="0" i="0" u="none" dirty="0" err="1">
                <a:solidFill>
                  <a:schemeClr val="tx1"/>
                </a:solidFill>
                <a:sym typeface="Wingdings" panose="05000000000000000000" pitchFamily="2" charset="2"/>
              </a:rPr>
              <a:t>Lúc</a:t>
            </a:r>
            <a:r>
              <a:rPr lang="en-US" sz="1200" b="0" i="0" u="none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en-US" sz="1200" b="0" i="0" u="none" dirty="0" err="1">
                <a:solidFill>
                  <a:schemeClr val="tx1"/>
                </a:solidFill>
                <a:sym typeface="Wingdings" panose="05000000000000000000" pitchFamily="2" charset="2"/>
              </a:rPr>
              <a:t>này</a:t>
            </a:r>
            <a:r>
              <a:rPr lang="en-US" sz="1200" b="0" i="0" u="none" dirty="0">
                <a:solidFill>
                  <a:schemeClr val="tx1"/>
                </a:solidFill>
                <a:sym typeface="Wingdings" panose="05000000000000000000" pitchFamily="2" charset="2"/>
              </a:rPr>
              <a:t>, ta set </a:t>
            </a:r>
            <a:r>
              <a:rPr lang="en-US" sz="1200" b="0" i="0" u="none" dirty="0" err="1">
                <a:solidFill>
                  <a:schemeClr val="tx1"/>
                </a:solidFill>
                <a:sym typeface="Wingdings" panose="05000000000000000000" pitchFamily="2" charset="2"/>
              </a:rPr>
              <a:t>giá</a:t>
            </a:r>
            <a:r>
              <a:rPr lang="en-US" sz="1200" b="0" i="0" u="none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en-US" sz="1200" b="0" i="0" u="none" dirty="0" err="1">
                <a:solidFill>
                  <a:schemeClr val="tx1"/>
                </a:solidFill>
                <a:sym typeface="Wingdings" panose="05000000000000000000" pitchFamily="2" charset="2"/>
              </a:rPr>
              <a:t>trị</a:t>
            </a:r>
            <a:r>
              <a:rPr lang="en-US" sz="1200" b="0" i="0" u="none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en-US" sz="1200" b="1" i="0" u="none" dirty="0" err="1">
                <a:solidFill>
                  <a:schemeClr val="tx1"/>
                </a:solidFill>
                <a:sym typeface="Wingdings" panose="05000000000000000000" pitchFamily="2" charset="2"/>
              </a:rPr>
              <a:t>cwnd</a:t>
            </a:r>
            <a:r>
              <a:rPr lang="en-US" sz="1200" b="1" i="0" u="none" dirty="0">
                <a:solidFill>
                  <a:schemeClr val="tx1"/>
                </a:solidFill>
                <a:sym typeface="Wingdings" panose="05000000000000000000" pitchFamily="2" charset="2"/>
              </a:rPr>
              <a:t> = </a:t>
            </a:r>
            <a:r>
              <a:rPr lang="en-US" sz="1200" b="1" i="0" u="none" dirty="0" err="1">
                <a:solidFill>
                  <a:schemeClr val="tx1"/>
                </a:solidFill>
                <a:sym typeface="Wingdings" panose="05000000000000000000" pitchFamily="2" charset="2"/>
              </a:rPr>
              <a:t>giá</a:t>
            </a:r>
            <a:r>
              <a:rPr lang="en-US" sz="1200" b="1" i="0" u="none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en-US" sz="1200" b="1" i="0" u="none" dirty="0" err="1">
                <a:solidFill>
                  <a:schemeClr val="tx1"/>
                </a:solidFill>
                <a:sym typeface="Wingdings" panose="05000000000000000000" pitchFamily="2" charset="2"/>
              </a:rPr>
              <a:t>trị</a:t>
            </a:r>
            <a:r>
              <a:rPr lang="en-US" sz="1200" b="1" i="0" u="none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en-US" sz="1200" b="1" i="0" u="none" dirty="0" err="1">
                <a:solidFill>
                  <a:schemeClr val="tx1"/>
                </a:solidFill>
                <a:sym typeface="Wingdings" panose="05000000000000000000" pitchFamily="2" charset="2"/>
              </a:rPr>
              <a:t>ssthreshold</a:t>
            </a:r>
            <a:r>
              <a:rPr lang="en-US" sz="1200" b="1" i="0" u="none" dirty="0">
                <a:solidFill>
                  <a:schemeClr val="tx1"/>
                </a:solidFill>
                <a:sym typeface="Wingdings" panose="05000000000000000000" pitchFamily="2" charset="2"/>
              </a:rPr>
              <a:t>, </a:t>
            </a:r>
            <a:r>
              <a:rPr lang="en-US" sz="1200" b="1" i="0" u="none" dirty="0" err="1">
                <a:solidFill>
                  <a:schemeClr val="tx1"/>
                </a:solidFill>
                <a:sym typeface="Wingdings" panose="05000000000000000000" pitchFamily="2" charset="2"/>
              </a:rPr>
              <a:t>dupACKcount</a:t>
            </a:r>
            <a:r>
              <a:rPr lang="en-US" sz="1200" b="1" i="0" u="none" dirty="0">
                <a:solidFill>
                  <a:schemeClr val="tx1"/>
                </a:solidFill>
                <a:sym typeface="Wingdings" panose="05000000000000000000" pitchFamily="2" charset="2"/>
              </a:rPr>
              <a:t> = 0.</a:t>
            </a:r>
            <a:endParaRPr lang="en-US" sz="1200" b="0" i="0" u="none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0" indent="0">
              <a:buFontTx/>
              <a:buNone/>
            </a:pPr>
            <a:r>
              <a:rPr lang="en-US" sz="1200" b="1" i="1" u="sng" dirty="0" err="1">
                <a:solidFill>
                  <a:schemeClr val="tx1"/>
                </a:solidFill>
                <a:sym typeface="Wingdings" panose="05000000000000000000" pitchFamily="2" charset="2"/>
              </a:rPr>
              <a:t>Chuyển</a:t>
            </a:r>
            <a:r>
              <a:rPr lang="en-US" sz="1200" b="1" i="1" u="sng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en-US" sz="1200" b="1" i="1" u="sng" dirty="0" err="1">
                <a:solidFill>
                  <a:schemeClr val="tx1"/>
                </a:solidFill>
                <a:sym typeface="Wingdings" panose="05000000000000000000" pitchFamily="2" charset="2"/>
              </a:rPr>
              <a:t>trạng</a:t>
            </a:r>
            <a:r>
              <a:rPr lang="en-US" sz="1200" b="1" i="1" u="sng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en-US" sz="1200" b="1" i="1" u="sng" dirty="0" err="1">
                <a:solidFill>
                  <a:schemeClr val="tx1"/>
                </a:solidFill>
                <a:sym typeface="Wingdings" panose="05000000000000000000" pitchFamily="2" charset="2"/>
              </a:rPr>
              <a:t>thái</a:t>
            </a:r>
            <a:r>
              <a:rPr lang="en-US" sz="1200" b="1" i="1" u="sng" dirty="0">
                <a:solidFill>
                  <a:schemeClr val="tx1"/>
                </a:solidFill>
                <a:sym typeface="Wingdings" panose="05000000000000000000" pitchFamily="2" charset="2"/>
              </a:rPr>
              <a:t>:  </a:t>
            </a:r>
            <a:r>
              <a:rPr lang="en-US" sz="1200" b="0" i="0" u="none" dirty="0" err="1">
                <a:solidFill>
                  <a:schemeClr val="tx1"/>
                </a:solidFill>
                <a:sym typeface="Wingdings" panose="05000000000000000000" pitchFamily="2" charset="2"/>
              </a:rPr>
              <a:t>Nếu</a:t>
            </a:r>
            <a:r>
              <a:rPr lang="en-US" sz="1200" b="0" i="0" u="none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en-US" sz="1200" b="0" i="0" u="none" dirty="0" err="1">
                <a:solidFill>
                  <a:schemeClr val="tx1"/>
                </a:solidFill>
                <a:sym typeface="Wingdings" panose="05000000000000000000" pitchFamily="2" charset="2"/>
              </a:rPr>
              <a:t>gặp</a:t>
            </a:r>
            <a:r>
              <a:rPr lang="en-US" sz="1200" b="0" i="0" u="none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en-US" sz="1200" b="0" i="0" u="none" dirty="0" err="1">
                <a:solidFill>
                  <a:schemeClr val="tx1"/>
                </a:solidFill>
                <a:sym typeface="Wingdings" panose="05000000000000000000" pitchFamily="2" charset="2"/>
              </a:rPr>
              <a:t>hiện</a:t>
            </a:r>
            <a:r>
              <a:rPr lang="en-US" sz="1200" b="0" i="0" u="none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en-US" sz="1200" b="0" i="0" u="none" dirty="0" err="1">
                <a:solidFill>
                  <a:schemeClr val="tx1"/>
                </a:solidFill>
                <a:sym typeface="Wingdings" panose="05000000000000000000" pitchFamily="2" charset="2"/>
              </a:rPr>
              <a:t>tượng</a:t>
            </a:r>
            <a:r>
              <a:rPr lang="en-US" sz="1200" b="0" i="0" u="none" dirty="0">
                <a:solidFill>
                  <a:schemeClr val="tx1"/>
                </a:solidFill>
                <a:sym typeface="Wingdings" panose="05000000000000000000" pitchFamily="2" charset="2"/>
              </a:rPr>
              <a:t> timeout </a:t>
            </a:r>
            <a:r>
              <a:rPr lang="en-US" sz="1200" b="0" i="0" u="none" dirty="0" err="1">
                <a:solidFill>
                  <a:schemeClr val="tx1"/>
                </a:solidFill>
                <a:sym typeface="Wingdings" panose="05000000000000000000" pitchFamily="2" charset="2"/>
              </a:rPr>
              <a:t>thì</a:t>
            </a:r>
            <a:r>
              <a:rPr lang="en-US" sz="1200" b="0" i="0" u="none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en-US" sz="1200" b="0" i="0" u="none" dirty="0" err="1">
                <a:solidFill>
                  <a:schemeClr val="tx1"/>
                </a:solidFill>
                <a:sym typeface="Wingdings" panose="05000000000000000000" pitchFamily="2" charset="2"/>
              </a:rPr>
              <a:t>chuyển</a:t>
            </a:r>
            <a:r>
              <a:rPr lang="en-US" sz="1200" b="0" i="0" u="none" dirty="0">
                <a:solidFill>
                  <a:schemeClr val="tx1"/>
                </a:solidFill>
                <a:sym typeface="Wingdings" panose="05000000000000000000" pitchFamily="2" charset="2"/>
              </a:rPr>
              <a:t> sang </a:t>
            </a:r>
            <a:r>
              <a:rPr lang="en-US" sz="1200" b="0" i="0" u="none" dirty="0" err="1">
                <a:solidFill>
                  <a:schemeClr val="tx1"/>
                </a:solidFill>
                <a:sym typeface="Wingdings" panose="05000000000000000000" pitchFamily="2" charset="2"/>
              </a:rPr>
              <a:t>trạng</a:t>
            </a:r>
            <a:r>
              <a:rPr lang="en-US" sz="1200" b="0" i="0" u="none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en-US" sz="1200" b="0" i="0" u="none" dirty="0" err="1">
                <a:solidFill>
                  <a:schemeClr val="tx1"/>
                </a:solidFill>
                <a:sym typeface="Wingdings" panose="05000000000000000000" pitchFamily="2" charset="2"/>
              </a:rPr>
              <a:t>thái</a:t>
            </a:r>
            <a:r>
              <a:rPr lang="en-US" sz="1200" b="0" i="0" u="none" dirty="0">
                <a:solidFill>
                  <a:schemeClr val="tx1"/>
                </a:solidFill>
                <a:sym typeface="Wingdings" panose="05000000000000000000" pitchFamily="2" charset="2"/>
              </a:rPr>
              <a:t> Slow Start. </a:t>
            </a:r>
            <a:r>
              <a:rPr lang="en-US" sz="1200" b="0" i="0" u="none" dirty="0" err="1">
                <a:solidFill>
                  <a:schemeClr val="tx1"/>
                </a:solidFill>
                <a:sym typeface="Wingdings" panose="05000000000000000000" pitchFamily="2" charset="2"/>
              </a:rPr>
              <a:t>Giá</a:t>
            </a:r>
            <a:r>
              <a:rPr lang="en-US" sz="1200" b="0" i="0" u="none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en-US" sz="1200" b="0" i="0" u="none" dirty="0" err="1">
                <a:solidFill>
                  <a:schemeClr val="tx1"/>
                </a:solidFill>
                <a:sym typeface="Wingdings" panose="05000000000000000000" pitchFamily="2" charset="2"/>
              </a:rPr>
              <a:t>trị</a:t>
            </a:r>
            <a:r>
              <a:rPr lang="en-US" sz="1200" b="0" i="0" u="none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en-US" sz="1200" b="0" i="0" u="none" dirty="0" err="1">
                <a:solidFill>
                  <a:schemeClr val="tx1"/>
                </a:solidFill>
                <a:sym typeface="Wingdings" panose="05000000000000000000" pitchFamily="2" charset="2"/>
              </a:rPr>
              <a:t>ssthrehola</a:t>
            </a:r>
            <a:r>
              <a:rPr lang="en-US" sz="1200" b="0" i="0" u="none" dirty="0">
                <a:solidFill>
                  <a:schemeClr val="tx1"/>
                </a:solidFill>
                <a:sym typeface="Wingdings" panose="05000000000000000000" pitchFamily="2" charset="2"/>
              </a:rPr>
              <a:t> set = 1 </a:t>
            </a:r>
            <a:r>
              <a:rPr lang="en-US" sz="1200" b="0" i="0" u="none" dirty="0" err="1">
                <a:solidFill>
                  <a:schemeClr val="tx1"/>
                </a:solidFill>
                <a:sym typeface="Wingdings" panose="05000000000000000000" pitchFamily="2" charset="2"/>
              </a:rPr>
              <a:t>nửa</a:t>
            </a:r>
            <a:r>
              <a:rPr lang="en-US" sz="1200" b="0" i="0" u="none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en-US" sz="1200" b="0" i="0" u="none" dirty="0" err="1">
                <a:solidFill>
                  <a:schemeClr val="tx1"/>
                </a:solidFill>
                <a:sym typeface="Wingdings" panose="05000000000000000000" pitchFamily="2" charset="2"/>
              </a:rPr>
              <a:t>giá</a:t>
            </a:r>
            <a:r>
              <a:rPr lang="en-US" sz="1200" b="0" i="0" u="none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en-US" sz="1200" b="0" i="0" u="none" dirty="0" err="1">
                <a:solidFill>
                  <a:schemeClr val="tx1"/>
                </a:solidFill>
                <a:sym typeface="Wingdings" panose="05000000000000000000" pitchFamily="2" charset="2"/>
              </a:rPr>
              <a:t>trị</a:t>
            </a:r>
            <a:r>
              <a:rPr lang="en-US" sz="1200" b="0" i="0" u="none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en-US" sz="1200" b="0" i="0" u="none" dirty="0" err="1">
                <a:solidFill>
                  <a:schemeClr val="tx1"/>
                </a:solidFill>
                <a:sym typeface="Wingdings" panose="05000000000000000000" pitchFamily="2" charset="2"/>
              </a:rPr>
              <a:t>cwnd</a:t>
            </a:r>
            <a:r>
              <a:rPr lang="en-US" sz="1200" b="0" i="0" u="none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en-US" sz="1200" b="0" i="0" u="none" dirty="0" err="1">
                <a:solidFill>
                  <a:schemeClr val="tx1"/>
                </a:solidFill>
                <a:sym typeface="Wingdings" panose="05000000000000000000" pitchFamily="2" charset="2"/>
              </a:rPr>
              <a:t>khi</a:t>
            </a:r>
            <a:r>
              <a:rPr lang="en-US" sz="1200" b="0" i="0" u="none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en-US" sz="1200" b="0" i="0" u="none" dirty="0" err="1">
                <a:solidFill>
                  <a:schemeClr val="tx1"/>
                </a:solidFill>
                <a:sym typeface="Wingdings" panose="05000000000000000000" pitchFamily="2" charset="2"/>
              </a:rPr>
              <a:t>hiện</a:t>
            </a:r>
            <a:r>
              <a:rPr lang="en-US" sz="1200" b="0" i="0" u="none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en-US" sz="1200" b="0" i="0" u="none" dirty="0" err="1">
                <a:solidFill>
                  <a:schemeClr val="tx1"/>
                </a:solidFill>
                <a:sym typeface="Wingdings" panose="05000000000000000000" pitchFamily="2" charset="2"/>
              </a:rPr>
              <a:t>tượng</a:t>
            </a:r>
            <a:r>
              <a:rPr lang="en-US" sz="1200" b="0" i="0" u="none" dirty="0">
                <a:solidFill>
                  <a:schemeClr val="tx1"/>
                </a:solidFill>
                <a:sym typeface="Wingdings" panose="05000000000000000000" pitchFamily="2" charset="2"/>
              </a:rPr>
              <a:t> timeout </a:t>
            </a:r>
            <a:r>
              <a:rPr lang="en-US" sz="1200" b="0" i="0" u="none" dirty="0" err="1">
                <a:solidFill>
                  <a:schemeClr val="tx1"/>
                </a:solidFill>
                <a:sym typeface="Wingdings" panose="05000000000000000000" pitchFamily="2" charset="2"/>
              </a:rPr>
              <a:t>xảy</a:t>
            </a:r>
            <a:r>
              <a:rPr lang="en-US" sz="1200" b="0" i="0" u="none" dirty="0">
                <a:solidFill>
                  <a:schemeClr val="tx1"/>
                </a:solidFill>
                <a:sym typeface="Wingdings" panose="05000000000000000000" pitchFamily="2" charset="2"/>
              </a:rPr>
              <a:t> ra. </a:t>
            </a:r>
            <a:r>
              <a:rPr lang="en-US" sz="1200" b="0" i="0" u="none" dirty="0" err="1">
                <a:solidFill>
                  <a:schemeClr val="tx1"/>
                </a:solidFill>
                <a:sym typeface="Wingdings" panose="05000000000000000000" pitchFamily="2" charset="2"/>
              </a:rPr>
              <a:t>Giá</a:t>
            </a:r>
            <a:r>
              <a:rPr lang="en-US" sz="1200" b="0" i="0" u="none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en-US" sz="1200" b="0" i="0" u="none" dirty="0" err="1">
                <a:solidFill>
                  <a:schemeClr val="tx1"/>
                </a:solidFill>
                <a:sym typeface="Wingdings" panose="05000000000000000000" pitchFamily="2" charset="2"/>
              </a:rPr>
              <a:t>trị</a:t>
            </a:r>
            <a:r>
              <a:rPr lang="en-US" sz="1200" b="0" i="0" u="none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en-US" sz="1200" b="1" i="0" u="none" dirty="0" err="1">
                <a:solidFill>
                  <a:schemeClr val="tx1"/>
                </a:solidFill>
                <a:sym typeface="Wingdings" panose="05000000000000000000" pitchFamily="2" charset="2"/>
              </a:rPr>
              <a:t>cwnd</a:t>
            </a:r>
            <a:r>
              <a:rPr lang="en-US" sz="1200" b="1" i="0" u="none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en-US" sz="1200" b="1" i="0" u="none" dirty="0" err="1">
                <a:solidFill>
                  <a:schemeClr val="tx1"/>
                </a:solidFill>
                <a:sym typeface="Wingdings" panose="05000000000000000000" pitchFamily="2" charset="2"/>
              </a:rPr>
              <a:t>sẽ</a:t>
            </a:r>
            <a:r>
              <a:rPr lang="en-US" sz="1200" b="1" i="0" u="none" dirty="0">
                <a:solidFill>
                  <a:schemeClr val="tx1"/>
                </a:solidFill>
                <a:sym typeface="Wingdings" panose="05000000000000000000" pitchFamily="2" charset="2"/>
              </a:rPr>
              <a:t> set </a:t>
            </a:r>
            <a:r>
              <a:rPr lang="en-US" sz="1200" b="1" i="0" u="none" dirty="0" err="1">
                <a:solidFill>
                  <a:schemeClr val="tx1"/>
                </a:solidFill>
                <a:sym typeface="Wingdings" panose="05000000000000000000" pitchFamily="2" charset="2"/>
              </a:rPr>
              <a:t>bằng</a:t>
            </a:r>
            <a:r>
              <a:rPr lang="en-US" sz="1200" b="1" i="0" u="none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en-US" sz="1200" b="1" i="0" u="none" dirty="0" err="1">
                <a:solidFill>
                  <a:schemeClr val="tx1"/>
                </a:solidFill>
                <a:sym typeface="Wingdings" panose="05000000000000000000" pitchFamily="2" charset="2"/>
              </a:rPr>
              <a:t>ssthreshold</a:t>
            </a:r>
            <a:r>
              <a:rPr lang="en-US" sz="1200" b="1" i="0" u="none" dirty="0">
                <a:solidFill>
                  <a:schemeClr val="tx1"/>
                </a:solidFill>
                <a:sym typeface="Wingdings" panose="05000000000000000000" pitchFamily="2" charset="2"/>
              </a:rPr>
              <a:t> +3 (</a:t>
            </a:r>
            <a:r>
              <a:rPr lang="en-US" sz="1200" b="1" i="0" u="none" dirty="0" err="1">
                <a:solidFill>
                  <a:schemeClr val="tx1"/>
                </a:solidFill>
                <a:sym typeface="Wingdings" panose="05000000000000000000" pitchFamily="2" charset="2"/>
              </a:rPr>
              <a:t>thay</a:t>
            </a:r>
            <a:r>
              <a:rPr lang="en-US" sz="1200" b="1" i="0" u="none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en-US" sz="1200" b="1" i="0" u="none" dirty="0" err="1">
                <a:solidFill>
                  <a:schemeClr val="tx1"/>
                </a:solidFill>
                <a:sym typeface="Wingdings" panose="05000000000000000000" pitchFamily="2" charset="2"/>
              </a:rPr>
              <a:t>vì</a:t>
            </a:r>
            <a:r>
              <a:rPr lang="en-US" sz="1200" b="1" i="0" u="none" dirty="0">
                <a:solidFill>
                  <a:schemeClr val="tx1"/>
                </a:solidFill>
                <a:sym typeface="Wingdings" panose="05000000000000000000" pitchFamily="2" charset="2"/>
              </a:rPr>
              <a:t> 1)</a:t>
            </a:r>
            <a:endParaRPr lang="en-US" sz="1200" b="1" i="0" u="none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endParaRPr lang="en-US" sz="1200" b="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endParaRPr lang="en-US" sz="1200" b="1" dirty="0">
              <a:solidFill>
                <a:schemeClr val="tx1"/>
              </a:solidFill>
            </a:endParaRPr>
          </a:p>
          <a:p>
            <a:pPr marL="0" indent="0">
              <a:buFontTx/>
              <a:buNone/>
            </a:pPr>
            <a:endParaRPr lang="en-US" b="0" dirty="0">
              <a:sym typeface="Wingdings" panose="05000000000000000000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9DD5D2-3395-43AA-B13B-6C8E58FD27C4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90270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b="0" dirty="0">
              <a:sym typeface="Wingdings" panose="05000000000000000000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9DD5D2-3395-43AA-B13B-6C8E58FD27C4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01744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86666150-014A-4A9E-B7E1-DC9CB0E313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b="0" dirty="0">
              <a:sym typeface="Wingdings" panose="05000000000000000000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9DD5D2-3395-43AA-B13B-6C8E58FD27C4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00108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78421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227080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="1" dirty="0"/>
              <a:t>FILE POINTER </a:t>
            </a:r>
            <a:r>
              <a:rPr lang="en-US" dirty="0"/>
              <a:t>represent file -&gt; refer to file:</a:t>
            </a:r>
          </a:p>
          <a:p>
            <a:pPr marL="0" indent="0">
              <a:buFontTx/>
              <a:buNone/>
            </a:pPr>
            <a:r>
              <a:rPr lang="en-US" dirty="0"/>
              <a:t>		   </a:t>
            </a:r>
            <a:r>
              <a:rPr lang="en-US" dirty="0">
                <a:sym typeface="Wingdings" panose="05000000000000000000" pitchFamily="2" charset="2"/>
              </a:rPr>
              <a:t> use in C lib function: </a:t>
            </a:r>
            <a:r>
              <a:rPr lang="en-US" dirty="0" err="1">
                <a:sym typeface="Wingdings" panose="05000000000000000000" pitchFamily="2" charset="2"/>
              </a:rPr>
              <a:t>fread</a:t>
            </a:r>
            <a:r>
              <a:rPr lang="en-US" dirty="0">
                <a:sym typeface="Wingdings" panose="05000000000000000000" pitchFamily="2" charset="2"/>
              </a:rPr>
              <a:t>, </a:t>
            </a:r>
            <a:r>
              <a:rPr lang="en-US" dirty="0" err="1">
                <a:sym typeface="Wingdings" panose="05000000000000000000" pitchFamily="2" charset="2"/>
              </a:rPr>
              <a:t>fwrite</a:t>
            </a:r>
            <a:r>
              <a:rPr lang="en-US" dirty="0">
                <a:sym typeface="Wingdings" panose="05000000000000000000" pitchFamily="2" charset="2"/>
              </a:rPr>
              <a:t>, </a:t>
            </a:r>
            <a:r>
              <a:rPr lang="en-US" dirty="0" err="1">
                <a:sym typeface="Wingdings" panose="05000000000000000000" pitchFamily="2" charset="2"/>
              </a:rPr>
              <a:t>fprint</a:t>
            </a:r>
            <a:r>
              <a:rPr lang="en-US" dirty="0">
                <a:sym typeface="Wingdings" panose="05000000000000000000" pitchFamily="2" charset="2"/>
              </a:rPr>
              <a:t>, </a:t>
            </a:r>
            <a:r>
              <a:rPr lang="en-US" dirty="0" err="1">
                <a:sym typeface="Wingdings" panose="05000000000000000000" pitchFamily="2" charset="2"/>
              </a:rPr>
              <a:t>fcanf</a:t>
            </a:r>
            <a:r>
              <a:rPr lang="en-US" dirty="0">
                <a:sym typeface="Wingdings" panose="05000000000000000000" pitchFamily="2" charset="2"/>
              </a:rPr>
              <a:t>,…</a:t>
            </a:r>
          </a:p>
          <a:p>
            <a:pPr marL="171450" indent="-171450">
              <a:buFontTx/>
              <a:buChar char="-"/>
            </a:pPr>
            <a:r>
              <a:rPr lang="en-US" b="1" dirty="0">
                <a:sym typeface="Wingdings" panose="05000000000000000000" pitchFamily="2" charset="2"/>
              </a:rPr>
              <a:t>File descriptor </a:t>
            </a:r>
            <a:r>
              <a:rPr lang="en-US" dirty="0">
                <a:sym typeface="Wingdings" panose="05000000000000000000" pitchFamily="2" charset="2"/>
              </a:rPr>
              <a:t>is low-level integer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refer to opened file</a:t>
            </a:r>
          </a:p>
          <a:p>
            <a:pPr marL="0" indent="0">
              <a:buFontTx/>
              <a:buNone/>
            </a:pPr>
            <a:r>
              <a:rPr lang="en-US" dirty="0">
                <a:sym typeface="Wingdings" panose="05000000000000000000" pitchFamily="2" charset="2"/>
              </a:rPr>
              <a:t>                                                           Use for Unix system call read(), write()</a:t>
            </a:r>
          </a:p>
          <a:p>
            <a:pPr marL="0" indent="0">
              <a:buFontTx/>
              <a:buNone/>
            </a:pPr>
            <a:r>
              <a:rPr lang="en-US" dirty="0">
                <a:sym typeface="Wingdings" panose="05000000000000000000" pitchFamily="2" charset="2"/>
              </a:rPr>
              <a:t>-  </a:t>
            </a:r>
            <a:r>
              <a:rPr lang="en-US" dirty="0" err="1">
                <a:sym typeface="Wingdings" panose="05000000000000000000" pitchFamily="2" charset="2"/>
              </a:rPr>
              <a:t>Socketlà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cánh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cửa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giúp</a:t>
            </a:r>
            <a:r>
              <a:rPr lang="en-US" dirty="0">
                <a:sym typeface="Wingdings" panose="05000000000000000000" pitchFamily="2" charset="2"/>
              </a:rPr>
              <a:t> process </a:t>
            </a:r>
            <a:r>
              <a:rPr lang="en-US" dirty="0" err="1">
                <a:sym typeface="Wingdings" panose="05000000000000000000" pitchFamily="2" charset="2"/>
              </a:rPr>
              <a:t>trên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các</a:t>
            </a:r>
            <a:r>
              <a:rPr lang="en-US" dirty="0">
                <a:sym typeface="Wingdings" panose="05000000000000000000" pitchFamily="2" charset="2"/>
              </a:rPr>
              <a:t> host </a:t>
            </a:r>
            <a:r>
              <a:rPr lang="en-US" dirty="0" err="1">
                <a:sym typeface="Wingdings" panose="05000000000000000000" pitchFamily="2" charset="2"/>
              </a:rPr>
              <a:t>có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thể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giao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tiếp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với</a:t>
            </a:r>
            <a:r>
              <a:rPr lang="en-US" dirty="0">
                <a:sym typeface="Wingdings" panose="05000000000000000000" pitchFamily="2" charset="2"/>
              </a:rPr>
              <a:t> process </a:t>
            </a:r>
            <a:r>
              <a:rPr lang="en-US" dirty="0" err="1">
                <a:sym typeface="Wingdings" panose="05000000000000000000" pitchFamily="2" charset="2"/>
              </a:rPr>
              <a:t>trên</a:t>
            </a:r>
            <a:r>
              <a:rPr lang="en-US" dirty="0">
                <a:sym typeface="Wingdings" panose="05000000000000000000" pitchFamily="2" charset="2"/>
              </a:rPr>
              <a:t> host </a:t>
            </a:r>
            <a:r>
              <a:rPr lang="en-US" dirty="0" err="1">
                <a:sym typeface="Wingdings" panose="05000000000000000000" pitchFamily="2" charset="2"/>
              </a:rPr>
              <a:t>còn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lại</a:t>
            </a:r>
            <a:r>
              <a:rPr lang="en-US" dirty="0">
                <a:sym typeface="Wingdings" panose="05000000000000000000" pitchFamily="2" charset="2"/>
              </a:rPr>
              <a:t> . </a:t>
            </a:r>
            <a:r>
              <a:rPr lang="en-US" dirty="0" err="1">
                <a:sym typeface="Wingdings" panose="05000000000000000000" pitchFamily="2" charset="2"/>
              </a:rPr>
              <a:t>Nó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là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lớp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giao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tiếp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giữa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lớp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ứng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dụng</a:t>
            </a:r>
            <a:r>
              <a:rPr lang="en-US" dirty="0">
                <a:sym typeface="Wingdings" panose="05000000000000000000" pitchFamily="2" charset="2"/>
              </a:rPr>
              <a:t> do </a:t>
            </a:r>
            <a:r>
              <a:rPr lang="en-US" dirty="0" err="1">
                <a:sym typeface="Wingdings" panose="05000000000000000000" pitchFamily="2" charset="2"/>
              </a:rPr>
              <a:t>người</a:t>
            </a:r>
            <a:r>
              <a:rPr lang="en-US" dirty="0">
                <a:sym typeface="Wingdings" panose="05000000000000000000" pitchFamily="2" charset="2"/>
              </a:rPr>
              <a:t> dung </a:t>
            </a:r>
            <a:r>
              <a:rPr lang="en-US" dirty="0" err="1">
                <a:sym typeface="Wingdings" panose="05000000000000000000" pitchFamily="2" charset="2"/>
              </a:rPr>
              <a:t>vận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hành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và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phát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triển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với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các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lớp</a:t>
            </a:r>
            <a:r>
              <a:rPr lang="en-US" dirty="0">
                <a:sym typeface="Wingdings" panose="05000000000000000000" pitchFamily="2" charset="2"/>
              </a:rPr>
              <a:t> protocol stack </a:t>
            </a:r>
            <a:r>
              <a:rPr lang="en-US" dirty="0" err="1">
                <a:sym typeface="Wingdings" panose="05000000000000000000" pitchFamily="2" charset="2"/>
              </a:rPr>
              <a:t>được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quản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lý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bởi</a:t>
            </a:r>
            <a:r>
              <a:rPr lang="en-US" dirty="0">
                <a:sym typeface="Wingdings" panose="05000000000000000000" pitchFamily="2" charset="2"/>
              </a:rPr>
              <a:t> OS.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9DD5D2-3395-43AA-B13B-6C8E58FD27C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06745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4C55AA4C-3672-4D39-86B6-6671633580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 Another way to find out file </a:t>
            </a:r>
            <a:r>
              <a:rPr lang="en-US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length:Using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1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fseek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setting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    pointer to the end of data. Then, using </a:t>
            </a:r>
            <a:r>
              <a:rPr lang="en-US" b="1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ftel</a:t>
            </a:r>
            <a:r>
              <a:rPr lang="en-US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l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to find 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   current pointer and finally, using </a:t>
            </a:r>
            <a:r>
              <a:rPr lang="en-US" b="1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rewind() 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to return the beginning of the file) */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161628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0313883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645105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4C55AA4C-3672-4D39-86B6-6671633580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/* Another way to find out file </a:t>
            </a:r>
            <a:r>
              <a:rPr lang="en-US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length:Using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1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fseek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setting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    pointer to the end of data. Then, using </a:t>
            </a:r>
            <a:r>
              <a:rPr lang="en-US" b="1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ftel</a:t>
            </a:r>
            <a:r>
              <a:rPr lang="en-US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l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to find 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   current pointer and finally, using </a:t>
            </a:r>
            <a:r>
              <a:rPr lang="en-US" b="1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rewind() 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to return the beginning of the file) */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527451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 err="1">
                <a:sym typeface="Wingdings" panose="05000000000000000000" pitchFamily="2" charset="2"/>
              </a:rPr>
              <a:t>Lớp</a:t>
            </a:r>
            <a:r>
              <a:rPr lang="en-US" dirty="0">
                <a:sym typeface="Wingdings" panose="05000000000000000000" pitchFamily="2" charset="2"/>
              </a:rPr>
              <a:t> transport: </a:t>
            </a:r>
            <a:r>
              <a:rPr lang="en-US" dirty="0" err="1">
                <a:sym typeface="Wingdings" panose="05000000000000000000" pitchFamily="2" charset="2"/>
              </a:rPr>
              <a:t>Chức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năng</a:t>
            </a:r>
            <a:r>
              <a:rPr lang="en-US" dirty="0">
                <a:sym typeface="Wingdings" panose="05000000000000000000" pitchFamily="2" charset="2"/>
              </a:rPr>
              <a:t> multiplex, demultiplex -&gt; </a:t>
            </a:r>
            <a:r>
              <a:rPr lang="en-US" dirty="0" err="1">
                <a:sym typeface="Wingdings" panose="05000000000000000000" pitchFamily="2" charset="2"/>
              </a:rPr>
              <a:t>truyền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dữ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liệu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đến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lớp</a:t>
            </a:r>
            <a:r>
              <a:rPr lang="en-US" dirty="0">
                <a:sym typeface="Wingdings" panose="05000000000000000000" pitchFamily="2" charset="2"/>
              </a:rPr>
              <a:t> network </a:t>
            </a:r>
            <a:r>
              <a:rPr lang="en-US" dirty="0" err="1">
                <a:sym typeface="Wingdings" panose="05000000000000000000" pitchFamily="2" charset="2"/>
              </a:rPr>
              <a:t>hoặc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tiến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trình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của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lớp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ứng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dụng</a:t>
            </a:r>
            <a:r>
              <a:rPr lang="en-US" dirty="0">
                <a:sym typeface="Wingdings" panose="05000000000000000000" pitchFamily="2" charset="2"/>
              </a:rPr>
              <a:t>.</a:t>
            </a:r>
          </a:p>
          <a:p>
            <a:r>
              <a:rPr lang="en-US" dirty="0">
                <a:solidFill>
                  <a:srgbClr val="1C9E94"/>
                </a:solidFill>
              </a:rPr>
              <a:t>Reason to use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/>
              <a:t>Lớp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kiểm</a:t>
            </a:r>
            <a:r>
              <a:rPr lang="en-US" dirty="0"/>
              <a:t> </a:t>
            </a:r>
            <a:r>
              <a:rPr lang="en-US" dirty="0" err="1"/>
              <a:t>soát</a:t>
            </a:r>
            <a:r>
              <a:rPr lang="en-US" dirty="0"/>
              <a:t> </a:t>
            </a:r>
            <a:r>
              <a:rPr lang="en-US" dirty="0" err="1"/>
              <a:t>lúc</a:t>
            </a:r>
            <a:r>
              <a:rPr lang="en-US" dirty="0"/>
              <a:t> </a:t>
            </a:r>
            <a:r>
              <a:rPr lang="en-US" dirty="0" err="1"/>
              <a:t>nào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đến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đi</a:t>
            </a:r>
            <a:r>
              <a:rPr lang="en-US" dirty="0"/>
              <a:t>: TCP </a:t>
            </a:r>
            <a:r>
              <a:rPr lang="en-US" dirty="0" err="1"/>
              <a:t>truyền</a:t>
            </a:r>
            <a:r>
              <a:rPr lang="en-US" dirty="0"/>
              <a:t> tin </a:t>
            </a:r>
            <a:r>
              <a:rPr lang="en-US" dirty="0" err="1"/>
              <a:t>cậy</a:t>
            </a:r>
            <a:r>
              <a:rPr lang="en-US" dirty="0"/>
              <a:t> </a:t>
            </a:r>
            <a:r>
              <a:rPr lang="en-US" dirty="0" err="1"/>
              <a:t>nên</a:t>
            </a:r>
            <a:r>
              <a:rPr lang="en-US" dirty="0"/>
              <a:t> </a:t>
            </a:r>
            <a:r>
              <a:rPr lang="en-US" dirty="0" err="1"/>
              <a:t>phải</a:t>
            </a:r>
            <a:r>
              <a:rPr lang="en-US" dirty="0"/>
              <a:t> </a:t>
            </a:r>
            <a:r>
              <a:rPr lang="en-US" dirty="0" err="1"/>
              <a:t>chờ</a:t>
            </a:r>
            <a:r>
              <a:rPr lang="en-US" dirty="0"/>
              <a:t> </a:t>
            </a:r>
            <a:r>
              <a:rPr lang="en-US" dirty="0" err="1"/>
              <a:t>xác</a:t>
            </a:r>
            <a:r>
              <a:rPr lang="en-US" dirty="0"/>
              <a:t> </a:t>
            </a:r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mới</a:t>
            </a:r>
            <a:r>
              <a:rPr lang="en-US" dirty="0"/>
              <a:t> </a:t>
            </a:r>
            <a:r>
              <a:rPr lang="en-US" dirty="0" err="1"/>
              <a:t>truyền</a:t>
            </a:r>
            <a:r>
              <a:rPr lang="en-US" dirty="0"/>
              <a:t> </a:t>
            </a:r>
            <a:r>
              <a:rPr lang="en-US" dirty="0" err="1"/>
              <a:t>tiếp</a:t>
            </a:r>
            <a:r>
              <a:rPr lang="en-US" dirty="0"/>
              <a:t> </a:t>
            </a:r>
            <a:r>
              <a:rPr lang="en-US" dirty="0" err="1"/>
              <a:t>cùng</a:t>
            </a:r>
            <a:r>
              <a:rPr lang="en-US" dirty="0"/>
              <a:t> vs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cơ</a:t>
            </a:r>
            <a:r>
              <a:rPr lang="en-US" dirty="0"/>
              <a:t> </a:t>
            </a:r>
            <a:r>
              <a:rPr lang="en-US" dirty="0" err="1"/>
              <a:t>chế</a:t>
            </a:r>
            <a:r>
              <a:rPr lang="en-US" dirty="0"/>
              <a:t> </a:t>
            </a:r>
            <a:r>
              <a:rPr lang="en-US" dirty="0" err="1"/>
              <a:t>chống</a:t>
            </a:r>
            <a:r>
              <a:rPr lang="en-US" dirty="0"/>
              <a:t> </a:t>
            </a:r>
            <a:r>
              <a:rPr lang="en-US" dirty="0" err="1"/>
              <a:t>tắc</a:t>
            </a:r>
            <a:r>
              <a:rPr lang="en-US" dirty="0"/>
              <a:t> </a:t>
            </a:r>
            <a:r>
              <a:rPr lang="en-US" dirty="0" err="1"/>
              <a:t>nghẽn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/>
              <a:t>chỉnh</a:t>
            </a:r>
            <a:r>
              <a:rPr lang="en-US" dirty="0"/>
              <a:t> </a:t>
            </a:r>
            <a:r>
              <a:rPr lang="en-US" dirty="0" err="1"/>
              <a:t>tỉ</a:t>
            </a:r>
            <a:r>
              <a:rPr lang="en-US" dirty="0"/>
              <a:t> </a:t>
            </a:r>
            <a:r>
              <a:rPr lang="en-US" dirty="0" err="1"/>
              <a:t>lê</a:t>
            </a:r>
            <a:r>
              <a:rPr lang="en-US" dirty="0"/>
              <a:t> </a:t>
            </a:r>
            <a:r>
              <a:rPr lang="en-US" dirty="0" err="1"/>
              <a:t>gửi</a:t>
            </a:r>
            <a:r>
              <a:rPr lang="en-US" dirty="0"/>
              <a:t> </a:t>
            </a:r>
            <a:r>
              <a:rPr lang="en-US" dirty="0" err="1"/>
              <a:t>chống</a:t>
            </a:r>
            <a:r>
              <a:rPr lang="en-US" dirty="0"/>
              <a:t> </a:t>
            </a:r>
            <a:r>
              <a:rPr lang="en-US" dirty="0" err="1"/>
              <a:t>mất</a:t>
            </a:r>
            <a:r>
              <a:rPr lang="en-US" dirty="0"/>
              <a:t> </a:t>
            </a:r>
            <a:r>
              <a:rPr lang="en-US" dirty="0" err="1"/>
              <a:t>gói</a:t>
            </a:r>
            <a:r>
              <a:rPr lang="en-US" dirty="0"/>
              <a:t> -&gt; </a:t>
            </a:r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/>
              <a:t>này</a:t>
            </a:r>
            <a:r>
              <a:rPr lang="en-US" dirty="0"/>
              <a:t> </a:t>
            </a:r>
            <a:r>
              <a:rPr lang="en-US" dirty="0" err="1"/>
              <a:t>vô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chung</a:t>
            </a:r>
            <a:r>
              <a:rPr lang="en-US" dirty="0"/>
              <a:t> </a:t>
            </a:r>
            <a:r>
              <a:rPr lang="en-US" dirty="0" err="1"/>
              <a:t>lạiko</a:t>
            </a:r>
            <a:r>
              <a:rPr lang="en-US" dirty="0"/>
              <a:t> </a:t>
            </a:r>
            <a:r>
              <a:rPr lang="en-US" dirty="0" err="1"/>
              <a:t>phù</a:t>
            </a:r>
            <a:r>
              <a:rPr lang="en-US" dirty="0"/>
              <a:t> </a:t>
            </a:r>
            <a:r>
              <a:rPr lang="en-US" dirty="0" err="1"/>
              <a:t>hợp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đòi</a:t>
            </a:r>
            <a:r>
              <a:rPr lang="en-US" dirty="0"/>
              <a:t> </a:t>
            </a:r>
            <a:r>
              <a:rPr lang="en-US" dirty="0" err="1"/>
              <a:t>hỏi</a:t>
            </a:r>
            <a:r>
              <a:rPr lang="en-US" dirty="0"/>
              <a:t> </a:t>
            </a:r>
            <a:r>
              <a:rPr lang="en-US" dirty="0" err="1"/>
              <a:t>thời</a:t>
            </a:r>
            <a:r>
              <a:rPr lang="en-US" dirty="0"/>
              <a:t> </a:t>
            </a:r>
            <a:r>
              <a:rPr lang="en-US" dirty="0" err="1"/>
              <a:t>gian</a:t>
            </a:r>
            <a:r>
              <a:rPr lang="en-US" dirty="0"/>
              <a:t> </a:t>
            </a:r>
            <a:r>
              <a:rPr lang="en-US" dirty="0" err="1"/>
              <a:t>nhanh</a:t>
            </a:r>
            <a:r>
              <a:rPr lang="en-US" dirty="0"/>
              <a:t>, </a:t>
            </a:r>
            <a:r>
              <a:rPr lang="en-US" dirty="0" err="1"/>
              <a:t>đòi</a:t>
            </a:r>
            <a:r>
              <a:rPr lang="en-US" dirty="0"/>
              <a:t> </a:t>
            </a:r>
            <a:r>
              <a:rPr lang="en-US" dirty="0" err="1"/>
              <a:t>hỏi</a:t>
            </a:r>
            <a:r>
              <a:rPr lang="en-US" dirty="0"/>
              <a:t> 1 </a:t>
            </a:r>
            <a:r>
              <a:rPr lang="en-US" dirty="0" err="1"/>
              <a:t>tỉ</a:t>
            </a:r>
            <a:r>
              <a:rPr lang="en-US" dirty="0"/>
              <a:t> </a:t>
            </a:r>
            <a:r>
              <a:rPr lang="en-US" dirty="0" err="1"/>
              <a:t>lệ</a:t>
            </a:r>
            <a:r>
              <a:rPr lang="en-US" dirty="0"/>
              <a:t> </a:t>
            </a:r>
            <a:r>
              <a:rPr lang="en-US" dirty="0" err="1"/>
              <a:t>gửi</a:t>
            </a:r>
            <a:r>
              <a:rPr lang="en-US" dirty="0"/>
              <a:t> </a:t>
            </a:r>
            <a:r>
              <a:rPr lang="en-US" dirty="0" err="1"/>
              <a:t>tối</a:t>
            </a:r>
            <a:r>
              <a:rPr lang="en-US" dirty="0"/>
              <a:t> </a:t>
            </a:r>
            <a:r>
              <a:rPr lang="en-US" dirty="0" err="1"/>
              <a:t>thiểu</a:t>
            </a:r>
            <a:r>
              <a:rPr lang="en-US" dirty="0"/>
              <a:t>, </a:t>
            </a:r>
            <a:r>
              <a:rPr lang="en-US" dirty="0" err="1"/>
              <a:t>chấp</a:t>
            </a:r>
            <a:r>
              <a:rPr lang="en-US" dirty="0"/>
              <a:t> </a:t>
            </a:r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mất</a:t>
            </a:r>
            <a:r>
              <a:rPr lang="en-US" dirty="0"/>
              <a:t> </a:t>
            </a:r>
            <a:r>
              <a:rPr lang="en-US" dirty="0" err="1"/>
              <a:t>mát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. UDP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Ko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lập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nối</a:t>
            </a:r>
            <a:r>
              <a:rPr lang="en-US" dirty="0"/>
              <a:t>: </a:t>
            </a:r>
            <a:r>
              <a:rPr lang="en-US" dirty="0" err="1"/>
              <a:t>Khác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TCP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nối</a:t>
            </a:r>
            <a:r>
              <a:rPr lang="en-US" dirty="0"/>
              <a:t> </a:t>
            </a:r>
            <a:r>
              <a:rPr lang="en-US" dirty="0" err="1"/>
              <a:t>bắt</a:t>
            </a:r>
            <a:r>
              <a:rPr lang="en-US" dirty="0"/>
              <a:t> </a:t>
            </a:r>
            <a:r>
              <a:rPr lang="en-US" dirty="0" err="1"/>
              <a:t>tay</a:t>
            </a:r>
            <a:r>
              <a:rPr lang="en-US" dirty="0"/>
              <a:t> 3 </a:t>
            </a:r>
            <a:r>
              <a:rPr lang="en-US" dirty="0" err="1"/>
              <a:t>bước</a:t>
            </a:r>
            <a:r>
              <a:rPr lang="en-US" dirty="0"/>
              <a:t> </a:t>
            </a:r>
            <a:r>
              <a:rPr lang="en-US" dirty="0" err="1"/>
              <a:t>vì</a:t>
            </a:r>
            <a:r>
              <a:rPr lang="en-US" dirty="0"/>
              <a:t> </a:t>
            </a:r>
            <a:r>
              <a:rPr lang="en-US" dirty="0" err="1"/>
              <a:t>thế</a:t>
            </a:r>
            <a:r>
              <a:rPr lang="en-US" dirty="0"/>
              <a:t> UDP ko </a:t>
            </a:r>
            <a:r>
              <a:rPr lang="en-US" dirty="0" err="1"/>
              <a:t>có</a:t>
            </a:r>
            <a:r>
              <a:rPr lang="en-US" dirty="0"/>
              <a:t> 1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trễ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việc</a:t>
            </a:r>
            <a:r>
              <a:rPr lang="en-US" dirty="0"/>
              <a:t> </a:t>
            </a:r>
            <a:r>
              <a:rPr lang="en-US" dirty="0" err="1"/>
              <a:t>bắt</a:t>
            </a:r>
            <a:r>
              <a:rPr lang="en-US" dirty="0"/>
              <a:t> </a:t>
            </a:r>
            <a:r>
              <a:rPr lang="en-US" dirty="0" err="1"/>
              <a:t>tay</a:t>
            </a:r>
            <a:r>
              <a:rPr lang="en-US" dirty="0"/>
              <a:t> </a:t>
            </a:r>
            <a:r>
              <a:rPr lang="en-US" dirty="0" err="1"/>
              <a:t>này</a:t>
            </a: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Ko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trạng</a:t>
            </a:r>
            <a:r>
              <a:rPr lang="en-US" dirty="0"/>
              <a:t> </a:t>
            </a:r>
            <a:r>
              <a:rPr lang="en-US" dirty="0" err="1"/>
              <a:t>thái</a:t>
            </a:r>
            <a:r>
              <a:rPr lang="en-US" dirty="0"/>
              <a:t> connection: ko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những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truyền</a:t>
            </a:r>
            <a:r>
              <a:rPr lang="en-US" dirty="0"/>
              <a:t> tin </a:t>
            </a:r>
            <a:r>
              <a:rPr lang="en-US" dirty="0" err="1"/>
              <a:t>cậy</a:t>
            </a:r>
            <a:r>
              <a:rPr lang="en-US" dirty="0"/>
              <a:t>( </a:t>
            </a:r>
            <a:r>
              <a:rPr lang="en-US" dirty="0" err="1"/>
              <a:t>như</a:t>
            </a:r>
            <a:r>
              <a:rPr lang="en-US" dirty="0"/>
              <a:t> </a:t>
            </a:r>
            <a:r>
              <a:rPr lang="en-US" dirty="0" err="1"/>
              <a:t>seqnum</a:t>
            </a:r>
            <a:r>
              <a:rPr lang="en-US" dirty="0"/>
              <a:t>, </a:t>
            </a:r>
            <a:r>
              <a:rPr lang="en-US" dirty="0" err="1"/>
              <a:t>acknum</a:t>
            </a:r>
            <a:r>
              <a:rPr lang="en-US" dirty="0"/>
              <a:t>)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receive window, send window(congestion)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quá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chống</a:t>
            </a:r>
            <a:r>
              <a:rPr lang="en-US" dirty="0"/>
              <a:t> </a:t>
            </a:r>
            <a:r>
              <a:rPr lang="en-US" dirty="0" err="1"/>
              <a:t>nghẽn</a:t>
            </a: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Chi </a:t>
            </a:r>
            <a:r>
              <a:rPr lang="en-US" dirty="0" err="1"/>
              <a:t>phí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header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gói</a:t>
            </a:r>
            <a:r>
              <a:rPr lang="en-US" dirty="0"/>
              <a:t> </a:t>
            </a:r>
            <a:r>
              <a:rPr lang="en-US" dirty="0" err="1"/>
              <a:t>nhỏ</a:t>
            </a:r>
            <a:r>
              <a:rPr lang="en-US" dirty="0"/>
              <a:t> </a:t>
            </a:r>
            <a:r>
              <a:rPr lang="en-US" dirty="0" err="1"/>
              <a:t>hơn</a:t>
            </a:r>
            <a:r>
              <a:rPr lang="en-US" dirty="0"/>
              <a:t>. </a:t>
            </a:r>
            <a:r>
              <a:rPr lang="en-US" dirty="0" err="1"/>
              <a:t>Khoảng</a:t>
            </a:r>
            <a:r>
              <a:rPr lang="en-US" dirty="0"/>
              <a:t> 20 byte </a:t>
            </a:r>
            <a:r>
              <a:rPr lang="en-US" dirty="0" err="1"/>
              <a:t>mỗi</a:t>
            </a:r>
            <a:r>
              <a:rPr lang="en-US" dirty="0"/>
              <a:t> segment </a:t>
            </a:r>
            <a:r>
              <a:rPr lang="en-US" dirty="0" err="1"/>
              <a:t>trên</a:t>
            </a:r>
            <a:r>
              <a:rPr lang="en-US" dirty="0"/>
              <a:t> TCP </a:t>
            </a:r>
            <a:r>
              <a:rPr lang="en-US" dirty="0" err="1"/>
              <a:t>thì</a:t>
            </a:r>
            <a:r>
              <a:rPr lang="en-US" dirty="0"/>
              <a:t> UDP </a:t>
            </a:r>
            <a:r>
              <a:rPr lang="en-US" dirty="0" err="1"/>
              <a:t>là</a:t>
            </a:r>
            <a:r>
              <a:rPr lang="en-US" dirty="0"/>
              <a:t> 8 bytes.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UDP supplies an unreliable data transfer service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UDP does not include a congestion control mechanism</a:t>
            </a:r>
          </a:p>
          <a:p>
            <a:pPr marL="0" indent="0">
              <a:buFontTx/>
              <a:buNone/>
            </a:pPr>
            <a:endParaRPr lang="en-US" dirty="0">
              <a:sym typeface="Wingdings" panose="05000000000000000000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9DD5D2-3395-43AA-B13B-6C8E58FD27C4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705029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fontAlgn="base">
              <a:buFont typeface="+mj-lt"/>
              <a:buNone/>
            </a:pPr>
            <a:r>
              <a:rPr lang="en-US" b="1" i="0" dirty="0">
                <a:solidFill>
                  <a:srgbClr val="40424E"/>
                </a:solidFill>
                <a:effectLst/>
                <a:latin typeface="urw-din"/>
              </a:rPr>
              <a:t>Server:</a:t>
            </a:r>
          </a:p>
          <a:p>
            <a:pPr algn="l" fontAlgn="base">
              <a:buFont typeface="+mj-lt"/>
              <a:buAutoNum type="arabicPeriod"/>
            </a:pPr>
            <a:r>
              <a:rPr lang="en-US" b="0" i="0" dirty="0" err="1">
                <a:solidFill>
                  <a:srgbClr val="40424E"/>
                </a:solidFill>
                <a:effectLst/>
                <a:latin typeface="urw-din"/>
              </a:rPr>
              <a:t>Tạo</a:t>
            </a:r>
            <a:r>
              <a:rPr lang="en-US" b="0" i="0" dirty="0">
                <a:solidFill>
                  <a:srgbClr val="40424E"/>
                </a:solidFill>
                <a:effectLst/>
                <a:latin typeface="urw-din"/>
              </a:rPr>
              <a:t> UDP socket</a:t>
            </a:r>
          </a:p>
          <a:p>
            <a:pPr algn="l" fontAlgn="base">
              <a:buFont typeface="+mj-lt"/>
              <a:buAutoNum type="arabicPeriod"/>
            </a:pPr>
            <a:r>
              <a:rPr lang="en-US" b="0" i="0" dirty="0" err="1">
                <a:solidFill>
                  <a:srgbClr val="40424E"/>
                </a:solidFill>
                <a:effectLst/>
                <a:latin typeface="urw-din"/>
              </a:rPr>
              <a:t>Gắn</a:t>
            </a:r>
            <a:r>
              <a:rPr lang="en-US" b="0" i="0" dirty="0">
                <a:solidFill>
                  <a:srgbClr val="40424E"/>
                </a:solidFill>
                <a:effectLst/>
                <a:latin typeface="urw-din"/>
              </a:rPr>
              <a:t> socket vs server address (IP, Port)</a:t>
            </a:r>
          </a:p>
          <a:p>
            <a:pPr algn="l" fontAlgn="base">
              <a:buFont typeface="+mj-lt"/>
              <a:buAutoNum type="arabicPeriod"/>
            </a:pPr>
            <a:r>
              <a:rPr lang="en-US" b="0" i="0" dirty="0" err="1">
                <a:solidFill>
                  <a:srgbClr val="40424E"/>
                </a:solidFill>
                <a:effectLst/>
                <a:latin typeface="urw-din"/>
              </a:rPr>
              <a:t>Choừ</a:t>
            </a:r>
            <a:r>
              <a:rPr lang="en-US" b="0" i="0" dirty="0">
                <a:solidFill>
                  <a:srgbClr val="40424E"/>
                </a:solidFill>
                <a:effectLst/>
                <a:latin typeface="urw-din"/>
              </a:rPr>
              <a:t> data </a:t>
            </a:r>
            <a:r>
              <a:rPr lang="en-US" b="0" i="0" dirty="0" err="1">
                <a:solidFill>
                  <a:srgbClr val="40424E"/>
                </a:solidFill>
                <a:effectLst/>
                <a:latin typeface="urw-din"/>
              </a:rPr>
              <a:t>gửi</a:t>
            </a:r>
            <a:r>
              <a:rPr lang="en-US" b="0" i="0" dirty="0">
                <a:solidFill>
                  <a:srgbClr val="40424E"/>
                </a:solidFill>
                <a:effectLst/>
                <a:latin typeface="urw-din"/>
              </a:rPr>
              <a:t> </a:t>
            </a:r>
            <a:r>
              <a:rPr lang="en-US" b="0" i="0" dirty="0" err="1">
                <a:solidFill>
                  <a:srgbClr val="40424E"/>
                </a:solidFill>
                <a:effectLst/>
                <a:latin typeface="urw-din"/>
              </a:rPr>
              <a:t>từ</a:t>
            </a:r>
            <a:r>
              <a:rPr lang="en-US" b="0" i="0" dirty="0">
                <a:solidFill>
                  <a:srgbClr val="40424E"/>
                </a:solidFill>
                <a:effectLst/>
                <a:latin typeface="urw-din"/>
              </a:rPr>
              <a:t> client </a:t>
            </a:r>
            <a:r>
              <a:rPr lang="en-US" b="0" i="0" dirty="0" err="1">
                <a:solidFill>
                  <a:srgbClr val="40424E"/>
                </a:solidFill>
                <a:effectLst/>
                <a:latin typeface="urw-din"/>
              </a:rPr>
              <a:t>đến</a:t>
            </a:r>
            <a:r>
              <a:rPr lang="en-US" b="0" i="0" dirty="0">
                <a:solidFill>
                  <a:srgbClr val="40424E"/>
                </a:solidFill>
                <a:effectLst/>
                <a:latin typeface="urw-din"/>
              </a:rPr>
              <a:t> server</a:t>
            </a:r>
          </a:p>
          <a:p>
            <a:pPr algn="l" fontAlgn="base">
              <a:buFont typeface="+mj-lt"/>
              <a:buAutoNum type="arabicPeriod"/>
            </a:pPr>
            <a:r>
              <a:rPr lang="en-US" b="0" i="0" dirty="0" err="1">
                <a:solidFill>
                  <a:srgbClr val="40424E"/>
                </a:solidFill>
                <a:effectLst/>
                <a:latin typeface="urw-din"/>
              </a:rPr>
              <a:t>Xử</a:t>
            </a:r>
            <a:r>
              <a:rPr lang="en-US" b="0" i="0" dirty="0">
                <a:solidFill>
                  <a:srgbClr val="40424E"/>
                </a:solidFill>
                <a:effectLst/>
                <a:latin typeface="urw-din"/>
              </a:rPr>
              <a:t> </a:t>
            </a:r>
            <a:r>
              <a:rPr lang="en-US" b="0" i="0" dirty="0" err="1">
                <a:solidFill>
                  <a:srgbClr val="40424E"/>
                </a:solidFill>
                <a:effectLst/>
                <a:latin typeface="urw-din"/>
              </a:rPr>
              <a:t>lý</a:t>
            </a:r>
            <a:r>
              <a:rPr lang="en-US" b="0" i="0" dirty="0">
                <a:solidFill>
                  <a:srgbClr val="40424E"/>
                </a:solidFill>
                <a:effectLst/>
                <a:latin typeface="urw-din"/>
              </a:rPr>
              <a:t> data </a:t>
            </a:r>
            <a:r>
              <a:rPr lang="en-US" b="0" i="0" dirty="0" err="1">
                <a:solidFill>
                  <a:srgbClr val="40424E"/>
                </a:solidFill>
                <a:effectLst/>
                <a:latin typeface="urw-din"/>
              </a:rPr>
              <a:t>đó</a:t>
            </a:r>
            <a:r>
              <a:rPr lang="en-US" b="0" i="0" dirty="0">
                <a:solidFill>
                  <a:srgbClr val="40424E"/>
                </a:solidFill>
                <a:effectLst/>
                <a:latin typeface="urw-din"/>
              </a:rPr>
              <a:t> </a:t>
            </a:r>
            <a:r>
              <a:rPr lang="en-US" b="0" i="0" dirty="0" err="1">
                <a:solidFill>
                  <a:srgbClr val="40424E"/>
                </a:solidFill>
                <a:effectLst/>
                <a:latin typeface="urw-din"/>
              </a:rPr>
              <a:t>và</a:t>
            </a:r>
            <a:r>
              <a:rPr lang="en-US" b="0" i="0" dirty="0">
                <a:solidFill>
                  <a:srgbClr val="40424E"/>
                </a:solidFill>
                <a:effectLst/>
                <a:latin typeface="urw-din"/>
              </a:rPr>
              <a:t> </a:t>
            </a:r>
            <a:r>
              <a:rPr lang="en-US" b="0" i="0" dirty="0" err="1">
                <a:solidFill>
                  <a:srgbClr val="40424E"/>
                </a:solidFill>
                <a:effectLst/>
                <a:latin typeface="urw-din"/>
              </a:rPr>
              <a:t>gửi</a:t>
            </a:r>
            <a:r>
              <a:rPr lang="en-US" b="0" i="0" dirty="0">
                <a:solidFill>
                  <a:srgbClr val="40424E"/>
                </a:solidFill>
                <a:effectLst/>
                <a:latin typeface="urw-din"/>
              </a:rPr>
              <a:t> feedback </a:t>
            </a:r>
            <a:r>
              <a:rPr lang="en-US" b="0" i="0" dirty="0" err="1">
                <a:solidFill>
                  <a:srgbClr val="40424E"/>
                </a:solidFill>
                <a:effectLst/>
                <a:latin typeface="urw-din"/>
              </a:rPr>
              <a:t>lại</a:t>
            </a:r>
            <a:r>
              <a:rPr lang="en-US" b="0" i="0" dirty="0">
                <a:solidFill>
                  <a:srgbClr val="40424E"/>
                </a:solidFill>
                <a:effectLst/>
                <a:latin typeface="urw-din"/>
              </a:rPr>
              <a:t> </a:t>
            </a:r>
            <a:r>
              <a:rPr lang="en-US" b="0" i="0" dirty="0" err="1">
                <a:solidFill>
                  <a:srgbClr val="40424E"/>
                </a:solidFill>
                <a:effectLst/>
                <a:latin typeface="urw-din"/>
              </a:rPr>
              <a:t>cho</a:t>
            </a:r>
            <a:r>
              <a:rPr lang="en-US" b="0" i="0" dirty="0">
                <a:solidFill>
                  <a:srgbClr val="40424E"/>
                </a:solidFill>
                <a:effectLst/>
                <a:latin typeface="urw-din"/>
              </a:rPr>
              <a:t> Client</a:t>
            </a:r>
          </a:p>
          <a:p>
            <a:pPr algn="l" fontAlgn="base">
              <a:buFont typeface="+mj-lt"/>
              <a:buAutoNum type="arabicPeriod"/>
            </a:pPr>
            <a:r>
              <a:rPr lang="en-US" b="0" i="0" dirty="0" err="1">
                <a:solidFill>
                  <a:srgbClr val="40424E"/>
                </a:solidFill>
                <a:effectLst/>
                <a:latin typeface="urw-din"/>
              </a:rPr>
              <a:t>Trở</a:t>
            </a:r>
            <a:r>
              <a:rPr lang="en-US" b="0" i="0" dirty="0">
                <a:solidFill>
                  <a:srgbClr val="40424E"/>
                </a:solidFill>
                <a:effectLst/>
                <a:latin typeface="urw-din"/>
              </a:rPr>
              <a:t> </a:t>
            </a:r>
            <a:r>
              <a:rPr lang="en-US" b="0" i="0" dirty="0" err="1">
                <a:solidFill>
                  <a:srgbClr val="40424E"/>
                </a:solidFill>
                <a:effectLst/>
                <a:latin typeface="urw-din"/>
              </a:rPr>
              <a:t>lại</a:t>
            </a:r>
            <a:r>
              <a:rPr lang="en-US" b="0" i="0" dirty="0">
                <a:solidFill>
                  <a:srgbClr val="40424E"/>
                </a:solidFill>
                <a:effectLst/>
                <a:latin typeface="urw-din"/>
              </a:rPr>
              <a:t> </a:t>
            </a:r>
            <a:r>
              <a:rPr lang="en-US" b="0" i="0" dirty="0" err="1">
                <a:solidFill>
                  <a:srgbClr val="40424E"/>
                </a:solidFill>
                <a:effectLst/>
                <a:latin typeface="urw-din"/>
              </a:rPr>
              <a:t>bước</a:t>
            </a:r>
            <a:r>
              <a:rPr lang="en-US" b="0" i="0" dirty="0">
                <a:solidFill>
                  <a:srgbClr val="40424E"/>
                </a:solidFill>
                <a:effectLst/>
                <a:latin typeface="urw-din"/>
              </a:rPr>
              <a:t> 3</a:t>
            </a:r>
          </a:p>
          <a:p>
            <a:pPr algn="l" fontAlgn="base">
              <a:buFont typeface="+mj-lt"/>
              <a:buNone/>
            </a:pPr>
            <a:endParaRPr lang="en-US" b="0" i="0" dirty="0">
              <a:solidFill>
                <a:srgbClr val="40424E"/>
              </a:solidFill>
              <a:effectLst/>
              <a:latin typeface="urw-din"/>
            </a:endParaRPr>
          </a:p>
          <a:p>
            <a:pPr algn="l" fontAlgn="base">
              <a:buFont typeface="+mj-lt"/>
              <a:buNone/>
            </a:pPr>
            <a:r>
              <a:rPr lang="en-US" b="1" i="0" dirty="0">
                <a:solidFill>
                  <a:srgbClr val="40424E"/>
                </a:solidFill>
                <a:effectLst/>
                <a:latin typeface="urw-din"/>
              </a:rPr>
              <a:t>Client:</a:t>
            </a:r>
          </a:p>
          <a:p>
            <a:pPr algn="l" fontAlgn="base">
              <a:buFont typeface="+mj-lt"/>
              <a:buAutoNum type="arabicPeriod"/>
            </a:pPr>
            <a:r>
              <a:rPr lang="en-US" b="0" i="0" dirty="0" err="1">
                <a:solidFill>
                  <a:srgbClr val="40424E"/>
                </a:solidFill>
                <a:effectLst/>
                <a:latin typeface="urw-din"/>
              </a:rPr>
              <a:t>Tạo</a:t>
            </a:r>
            <a:r>
              <a:rPr lang="en-US" b="0" i="0" dirty="0">
                <a:solidFill>
                  <a:srgbClr val="40424E"/>
                </a:solidFill>
                <a:effectLst/>
                <a:latin typeface="urw-din"/>
              </a:rPr>
              <a:t> UDP socket.</a:t>
            </a:r>
          </a:p>
          <a:p>
            <a:pPr algn="l" fontAlgn="base">
              <a:buFont typeface="+mj-lt"/>
              <a:buAutoNum type="arabicPeriod"/>
            </a:pPr>
            <a:r>
              <a:rPr lang="en-US" b="0" i="0" dirty="0" err="1">
                <a:solidFill>
                  <a:srgbClr val="40424E"/>
                </a:solidFill>
                <a:effectLst/>
                <a:latin typeface="urw-din"/>
              </a:rPr>
              <a:t>Gửi</a:t>
            </a:r>
            <a:r>
              <a:rPr lang="en-US" b="0" i="0" dirty="0">
                <a:solidFill>
                  <a:srgbClr val="40424E"/>
                </a:solidFill>
                <a:effectLst/>
                <a:latin typeface="urw-din"/>
              </a:rPr>
              <a:t> </a:t>
            </a:r>
            <a:r>
              <a:rPr lang="en-US" b="0" i="0" dirty="0" err="1">
                <a:solidFill>
                  <a:srgbClr val="40424E"/>
                </a:solidFill>
                <a:effectLst/>
                <a:latin typeface="urw-din"/>
              </a:rPr>
              <a:t>gói</a:t>
            </a:r>
            <a:r>
              <a:rPr lang="en-US" b="0" i="0" dirty="0">
                <a:solidFill>
                  <a:srgbClr val="40424E"/>
                </a:solidFill>
                <a:effectLst/>
                <a:latin typeface="urw-din"/>
              </a:rPr>
              <a:t> tin </a:t>
            </a:r>
            <a:r>
              <a:rPr lang="en-US" b="0" i="0" dirty="0" err="1">
                <a:solidFill>
                  <a:srgbClr val="40424E"/>
                </a:solidFill>
                <a:effectLst/>
                <a:latin typeface="urw-din"/>
              </a:rPr>
              <a:t>đến</a:t>
            </a:r>
            <a:r>
              <a:rPr lang="en-US" b="0" i="0" dirty="0">
                <a:solidFill>
                  <a:srgbClr val="40424E"/>
                </a:solidFill>
                <a:effectLst/>
                <a:latin typeface="urw-din"/>
              </a:rPr>
              <a:t> server</a:t>
            </a:r>
          </a:p>
          <a:p>
            <a:pPr algn="l" fontAlgn="base">
              <a:buFont typeface="+mj-lt"/>
              <a:buAutoNum type="arabicPeriod"/>
            </a:pPr>
            <a:r>
              <a:rPr lang="en-US" b="0" i="0" dirty="0" err="1">
                <a:solidFill>
                  <a:srgbClr val="40424E"/>
                </a:solidFill>
                <a:effectLst/>
                <a:latin typeface="urw-din"/>
              </a:rPr>
              <a:t>Chờ</a:t>
            </a:r>
            <a:r>
              <a:rPr lang="en-US" b="0" i="0" dirty="0">
                <a:solidFill>
                  <a:srgbClr val="40424E"/>
                </a:solidFill>
                <a:effectLst/>
                <a:latin typeface="urw-din"/>
              </a:rPr>
              <a:t> </a:t>
            </a:r>
            <a:r>
              <a:rPr lang="en-US" b="0" i="0" dirty="0" err="1">
                <a:solidFill>
                  <a:srgbClr val="40424E"/>
                </a:solidFill>
                <a:effectLst/>
                <a:latin typeface="urw-din"/>
              </a:rPr>
              <a:t>phản</a:t>
            </a:r>
            <a:r>
              <a:rPr lang="en-US" b="0" i="0" dirty="0">
                <a:solidFill>
                  <a:srgbClr val="40424E"/>
                </a:solidFill>
                <a:effectLst/>
                <a:latin typeface="urw-din"/>
              </a:rPr>
              <a:t> </a:t>
            </a:r>
            <a:r>
              <a:rPr lang="en-US" b="0" i="0" dirty="0" err="1">
                <a:solidFill>
                  <a:srgbClr val="40424E"/>
                </a:solidFill>
                <a:effectLst/>
                <a:latin typeface="urw-din"/>
              </a:rPr>
              <a:t>hồi</a:t>
            </a:r>
            <a:r>
              <a:rPr lang="en-US" b="0" i="0" dirty="0">
                <a:solidFill>
                  <a:srgbClr val="40424E"/>
                </a:solidFill>
                <a:effectLst/>
                <a:latin typeface="urw-din"/>
              </a:rPr>
              <a:t> </a:t>
            </a:r>
            <a:r>
              <a:rPr lang="en-US" b="0" i="0" dirty="0" err="1">
                <a:solidFill>
                  <a:srgbClr val="40424E"/>
                </a:solidFill>
                <a:effectLst/>
                <a:latin typeface="urw-din"/>
              </a:rPr>
              <a:t>từ</a:t>
            </a:r>
            <a:r>
              <a:rPr lang="en-US" b="0" i="0" dirty="0">
                <a:solidFill>
                  <a:srgbClr val="40424E"/>
                </a:solidFill>
                <a:effectLst/>
                <a:latin typeface="urw-din"/>
              </a:rPr>
              <a:t> server</a:t>
            </a:r>
          </a:p>
          <a:p>
            <a:pPr algn="l" fontAlgn="base">
              <a:buFont typeface="+mj-lt"/>
              <a:buAutoNum type="arabicPeriod"/>
            </a:pPr>
            <a:r>
              <a:rPr lang="en-US" b="0" i="0" dirty="0" err="1">
                <a:solidFill>
                  <a:srgbClr val="40424E"/>
                </a:solidFill>
                <a:effectLst/>
                <a:latin typeface="urw-din"/>
              </a:rPr>
              <a:t>Xử</a:t>
            </a:r>
            <a:r>
              <a:rPr lang="en-US" b="0" i="0" dirty="0">
                <a:solidFill>
                  <a:srgbClr val="40424E"/>
                </a:solidFill>
                <a:effectLst/>
                <a:latin typeface="urw-din"/>
              </a:rPr>
              <a:t> </a:t>
            </a:r>
            <a:r>
              <a:rPr lang="en-US" b="0" i="0" dirty="0" err="1">
                <a:solidFill>
                  <a:srgbClr val="40424E"/>
                </a:solidFill>
                <a:effectLst/>
                <a:latin typeface="urw-din"/>
              </a:rPr>
              <a:t>lý</a:t>
            </a:r>
            <a:r>
              <a:rPr lang="en-US" b="0" i="0" dirty="0">
                <a:solidFill>
                  <a:srgbClr val="40424E"/>
                </a:solidFill>
                <a:effectLst/>
                <a:latin typeface="urw-din"/>
              </a:rPr>
              <a:t> </a:t>
            </a:r>
            <a:r>
              <a:rPr lang="en-US" b="0" i="0" dirty="0" err="1">
                <a:solidFill>
                  <a:srgbClr val="40424E"/>
                </a:solidFill>
                <a:effectLst/>
                <a:latin typeface="urw-din"/>
              </a:rPr>
              <a:t>phản</a:t>
            </a:r>
            <a:r>
              <a:rPr lang="en-US" b="0" i="0" dirty="0">
                <a:solidFill>
                  <a:srgbClr val="40424E"/>
                </a:solidFill>
                <a:effectLst/>
                <a:latin typeface="urw-din"/>
              </a:rPr>
              <a:t> </a:t>
            </a:r>
            <a:r>
              <a:rPr lang="en-US" b="0" i="0" dirty="0" err="1">
                <a:solidFill>
                  <a:srgbClr val="40424E"/>
                </a:solidFill>
                <a:effectLst/>
                <a:latin typeface="urw-din"/>
              </a:rPr>
              <a:t>hồi</a:t>
            </a:r>
            <a:r>
              <a:rPr lang="en-US" b="0" i="0" dirty="0">
                <a:solidFill>
                  <a:srgbClr val="40424E"/>
                </a:solidFill>
                <a:effectLst/>
                <a:latin typeface="urw-din"/>
              </a:rPr>
              <a:t> </a:t>
            </a:r>
            <a:r>
              <a:rPr lang="en-US" b="0" i="0" dirty="0" err="1">
                <a:solidFill>
                  <a:srgbClr val="40424E"/>
                </a:solidFill>
                <a:effectLst/>
                <a:latin typeface="urw-din"/>
              </a:rPr>
              <a:t>tử</a:t>
            </a:r>
            <a:r>
              <a:rPr lang="en-US" b="0" i="0" dirty="0">
                <a:solidFill>
                  <a:srgbClr val="40424E"/>
                </a:solidFill>
                <a:effectLst/>
                <a:latin typeface="urw-din"/>
              </a:rPr>
              <a:t> server </a:t>
            </a:r>
            <a:r>
              <a:rPr lang="en-US" b="0" i="0" dirty="0" err="1">
                <a:solidFill>
                  <a:srgbClr val="40424E"/>
                </a:solidFill>
                <a:effectLst/>
                <a:latin typeface="urw-din"/>
              </a:rPr>
              <a:t>và</a:t>
            </a:r>
            <a:r>
              <a:rPr lang="en-US" b="0" i="0" dirty="0">
                <a:solidFill>
                  <a:srgbClr val="40424E"/>
                </a:solidFill>
                <a:effectLst/>
                <a:latin typeface="urw-din"/>
              </a:rPr>
              <a:t> quay </a:t>
            </a:r>
            <a:r>
              <a:rPr lang="en-US" b="0" i="0" dirty="0" err="1">
                <a:solidFill>
                  <a:srgbClr val="40424E"/>
                </a:solidFill>
                <a:effectLst/>
                <a:latin typeface="urw-din"/>
              </a:rPr>
              <a:t>lại</a:t>
            </a:r>
            <a:r>
              <a:rPr lang="en-US" b="0" i="0" dirty="0">
                <a:solidFill>
                  <a:srgbClr val="40424E"/>
                </a:solidFill>
                <a:effectLst/>
                <a:latin typeface="urw-din"/>
              </a:rPr>
              <a:t> </a:t>
            </a:r>
            <a:r>
              <a:rPr lang="en-US" b="0" i="0" dirty="0" err="1">
                <a:solidFill>
                  <a:srgbClr val="40424E"/>
                </a:solidFill>
                <a:effectLst/>
                <a:latin typeface="urw-din"/>
              </a:rPr>
              <a:t>bước</a:t>
            </a:r>
            <a:r>
              <a:rPr lang="en-US" b="0" i="0" dirty="0">
                <a:solidFill>
                  <a:srgbClr val="40424E"/>
                </a:solidFill>
                <a:effectLst/>
                <a:latin typeface="urw-din"/>
              </a:rPr>
              <a:t> 2</a:t>
            </a:r>
          </a:p>
          <a:p>
            <a:pPr algn="l" fontAlgn="base">
              <a:buFont typeface="+mj-lt"/>
              <a:buAutoNum type="arabicPeriod"/>
            </a:pPr>
            <a:r>
              <a:rPr lang="en-US" b="0" i="0" dirty="0" err="1">
                <a:solidFill>
                  <a:srgbClr val="40424E"/>
                </a:solidFill>
                <a:effectLst/>
                <a:latin typeface="urw-din"/>
              </a:rPr>
              <a:t>Đóng</a:t>
            </a:r>
            <a:r>
              <a:rPr lang="en-US" b="0" i="0" dirty="0">
                <a:solidFill>
                  <a:srgbClr val="40424E"/>
                </a:solidFill>
                <a:effectLst/>
                <a:latin typeface="urw-din"/>
              </a:rPr>
              <a:t> socket </a:t>
            </a:r>
            <a:r>
              <a:rPr lang="en-US" b="0" i="0" dirty="0" err="1">
                <a:solidFill>
                  <a:srgbClr val="40424E"/>
                </a:solidFill>
                <a:effectLst/>
                <a:latin typeface="urw-din"/>
              </a:rPr>
              <a:t>và</a:t>
            </a:r>
            <a:r>
              <a:rPr lang="en-US" b="0" i="0" dirty="0">
                <a:solidFill>
                  <a:srgbClr val="40424E"/>
                </a:solidFill>
                <a:effectLst/>
                <a:latin typeface="urw-din"/>
              </a:rPr>
              <a:t> </a:t>
            </a:r>
            <a:r>
              <a:rPr lang="en-US" b="0" i="0" dirty="0" err="1">
                <a:solidFill>
                  <a:srgbClr val="40424E"/>
                </a:solidFill>
                <a:effectLst/>
                <a:latin typeface="urw-din"/>
              </a:rPr>
              <a:t>thoát</a:t>
            </a:r>
            <a:endParaRPr lang="en-US" b="0" i="0" dirty="0">
              <a:solidFill>
                <a:srgbClr val="40424E"/>
              </a:solidFill>
              <a:effectLst/>
              <a:latin typeface="urw-din"/>
            </a:endParaRPr>
          </a:p>
          <a:p>
            <a:pPr algn="l" fontAlgn="base">
              <a:buFont typeface="+mj-lt"/>
              <a:buNone/>
            </a:pPr>
            <a:endParaRPr lang="en-US" b="0" i="0" dirty="0">
              <a:solidFill>
                <a:srgbClr val="40424E"/>
              </a:solidFill>
              <a:effectLst/>
              <a:latin typeface="urw-din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9DD5D2-3395-43AA-B13B-6C8E58FD27C4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5092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fontAlgn="base">
              <a:buFont typeface="+mj-lt"/>
              <a:buNone/>
            </a:pPr>
            <a:endParaRPr lang="en-US" b="0" i="0" dirty="0">
              <a:solidFill>
                <a:srgbClr val="40424E"/>
              </a:solidFill>
              <a:effectLst/>
              <a:latin typeface="urw-din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9DD5D2-3395-43AA-B13B-6C8E58FD27C4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45576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fontAlgn="base">
              <a:buFont typeface="+mj-lt"/>
              <a:buNone/>
            </a:pPr>
            <a:endParaRPr lang="en-US" b="0" i="0" dirty="0">
              <a:solidFill>
                <a:srgbClr val="40424E"/>
              </a:solidFill>
              <a:effectLst/>
              <a:latin typeface="urw-din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9DD5D2-3395-43AA-B13B-6C8E58FD27C4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019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="1" dirty="0"/>
              <a:t>FILE POINTER </a:t>
            </a:r>
            <a:r>
              <a:rPr lang="en-US" dirty="0"/>
              <a:t>represent file -&gt; refer to file:</a:t>
            </a:r>
          </a:p>
          <a:p>
            <a:pPr marL="0" indent="0">
              <a:buFontTx/>
              <a:buNone/>
            </a:pPr>
            <a:r>
              <a:rPr lang="en-US" dirty="0"/>
              <a:t>		   </a:t>
            </a:r>
            <a:r>
              <a:rPr lang="en-US" dirty="0">
                <a:sym typeface="Wingdings" panose="05000000000000000000" pitchFamily="2" charset="2"/>
              </a:rPr>
              <a:t> use in C lib function: </a:t>
            </a:r>
            <a:r>
              <a:rPr lang="en-US" dirty="0" err="1">
                <a:sym typeface="Wingdings" panose="05000000000000000000" pitchFamily="2" charset="2"/>
              </a:rPr>
              <a:t>fread</a:t>
            </a:r>
            <a:r>
              <a:rPr lang="en-US" dirty="0">
                <a:sym typeface="Wingdings" panose="05000000000000000000" pitchFamily="2" charset="2"/>
              </a:rPr>
              <a:t>, </a:t>
            </a:r>
            <a:r>
              <a:rPr lang="en-US" dirty="0" err="1">
                <a:sym typeface="Wingdings" panose="05000000000000000000" pitchFamily="2" charset="2"/>
              </a:rPr>
              <a:t>fwrite</a:t>
            </a:r>
            <a:r>
              <a:rPr lang="en-US" dirty="0">
                <a:sym typeface="Wingdings" panose="05000000000000000000" pitchFamily="2" charset="2"/>
              </a:rPr>
              <a:t>, </a:t>
            </a:r>
            <a:r>
              <a:rPr lang="en-US" dirty="0" err="1">
                <a:sym typeface="Wingdings" panose="05000000000000000000" pitchFamily="2" charset="2"/>
              </a:rPr>
              <a:t>fprint</a:t>
            </a:r>
            <a:r>
              <a:rPr lang="en-US" dirty="0">
                <a:sym typeface="Wingdings" panose="05000000000000000000" pitchFamily="2" charset="2"/>
              </a:rPr>
              <a:t>, </a:t>
            </a:r>
            <a:r>
              <a:rPr lang="en-US" dirty="0" err="1">
                <a:sym typeface="Wingdings" panose="05000000000000000000" pitchFamily="2" charset="2"/>
              </a:rPr>
              <a:t>fcanf</a:t>
            </a:r>
            <a:r>
              <a:rPr lang="en-US" dirty="0">
                <a:sym typeface="Wingdings" panose="05000000000000000000" pitchFamily="2" charset="2"/>
              </a:rPr>
              <a:t>,…</a:t>
            </a:r>
          </a:p>
          <a:p>
            <a:pPr marL="171450" indent="-171450">
              <a:buFontTx/>
              <a:buChar char="-"/>
            </a:pPr>
            <a:r>
              <a:rPr lang="en-US" b="1" dirty="0">
                <a:sym typeface="Wingdings" panose="05000000000000000000" pitchFamily="2" charset="2"/>
              </a:rPr>
              <a:t>File descriptor </a:t>
            </a:r>
            <a:r>
              <a:rPr lang="en-US" dirty="0">
                <a:sym typeface="Wingdings" panose="05000000000000000000" pitchFamily="2" charset="2"/>
              </a:rPr>
              <a:t>is low-level integer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refer to opened file</a:t>
            </a:r>
          </a:p>
          <a:p>
            <a:pPr marL="0" indent="0">
              <a:buFontTx/>
              <a:buNone/>
            </a:pPr>
            <a:r>
              <a:rPr lang="en-US" dirty="0">
                <a:sym typeface="Wingdings" panose="05000000000000000000" pitchFamily="2" charset="2"/>
              </a:rPr>
              <a:t>                                                           Use for Unix system call read(), write()</a:t>
            </a:r>
          </a:p>
          <a:p>
            <a:pPr marL="0" indent="0">
              <a:buFontTx/>
              <a:buNone/>
            </a:pPr>
            <a:r>
              <a:rPr lang="en-US" dirty="0">
                <a:sym typeface="Wingdings" panose="05000000000000000000" pitchFamily="2" charset="2"/>
              </a:rPr>
              <a:t>-  </a:t>
            </a:r>
            <a:r>
              <a:rPr lang="en-US" dirty="0" err="1">
                <a:sym typeface="Wingdings" panose="05000000000000000000" pitchFamily="2" charset="2"/>
              </a:rPr>
              <a:t>Socketlà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cánh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cửa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giúp</a:t>
            </a:r>
            <a:r>
              <a:rPr lang="en-US" dirty="0">
                <a:sym typeface="Wingdings" panose="05000000000000000000" pitchFamily="2" charset="2"/>
              </a:rPr>
              <a:t> process </a:t>
            </a:r>
            <a:r>
              <a:rPr lang="en-US" dirty="0" err="1">
                <a:sym typeface="Wingdings" panose="05000000000000000000" pitchFamily="2" charset="2"/>
              </a:rPr>
              <a:t>trên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các</a:t>
            </a:r>
            <a:r>
              <a:rPr lang="en-US" dirty="0">
                <a:sym typeface="Wingdings" panose="05000000000000000000" pitchFamily="2" charset="2"/>
              </a:rPr>
              <a:t> host </a:t>
            </a:r>
            <a:r>
              <a:rPr lang="en-US" dirty="0" err="1">
                <a:sym typeface="Wingdings" panose="05000000000000000000" pitchFamily="2" charset="2"/>
              </a:rPr>
              <a:t>có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thể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giao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tiếp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với</a:t>
            </a:r>
            <a:r>
              <a:rPr lang="en-US" dirty="0">
                <a:sym typeface="Wingdings" panose="05000000000000000000" pitchFamily="2" charset="2"/>
              </a:rPr>
              <a:t> process </a:t>
            </a:r>
            <a:r>
              <a:rPr lang="en-US" dirty="0" err="1">
                <a:sym typeface="Wingdings" panose="05000000000000000000" pitchFamily="2" charset="2"/>
              </a:rPr>
              <a:t>trên</a:t>
            </a:r>
            <a:r>
              <a:rPr lang="en-US" dirty="0">
                <a:sym typeface="Wingdings" panose="05000000000000000000" pitchFamily="2" charset="2"/>
              </a:rPr>
              <a:t> host </a:t>
            </a:r>
            <a:r>
              <a:rPr lang="en-US" dirty="0" err="1">
                <a:sym typeface="Wingdings" panose="05000000000000000000" pitchFamily="2" charset="2"/>
              </a:rPr>
              <a:t>còn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lại</a:t>
            </a:r>
            <a:r>
              <a:rPr lang="en-US" dirty="0">
                <a:sym typeface="Wingdings" panose="05000000000000000000" pitchFamily="2" charset="2"/>
              </a:rPr>
              <a:t> . </a:t>
            </a:r>
            <a:r>
              <a:rPr lang="en-US" dirty="0" err="1">
                <a:sym typeface="Wingdings" panose="05000000000000000000" pitchFamily="2" charset="2"/>
              </a:rPr>
              <a:t>Nó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là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lớp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giao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tiếp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giữa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lớp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ứng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dụng</a:t>
            </a:r>
            <a:r>
              <a:rPr lang="en-US" dirty="0">
                <a:sym typeface="Wingdings" panose="05000000000000000000" pitchFamily="2" charset="2"/>
              </a:rPr>
              <a:t> do </a:t>
            </a:r>
            <a:r>
              <a:rPr lang="en-US" dirty="0" err="1">
                <a:sym typeface="Wingdings" panose="05000000000000000000" pitchFamily="2" charset="2"/>
              </a:rPr>
              <a:t>người</a:t>
            </a:r>
            <a:r>
              <a:rPr lang="en-US" dirty="0">
                <a:sym typeface="Wingdings" panose="05000000000000000000" pitchFamily="2" charset="2"/>
              </a:rPr>
              <a:t> dung </a:t>
            </a:r>
            <a:r>
              <a:rPr lang="en-US" dirty="0" err="1">
                <a:sym typeface="Wingdings" panose="05000000000000000000" pitchFamily="2" charset="2"/>
              </a:rPr>
              <a:t>vận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hành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và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phát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triển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với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các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lớp</a:t>
            </a:r>
            <a:r>
              <a:rPr lang="en-US" dirty="0">
                <a:sym typeface="Wingdings" panose="05000000000000000000" pitchFamily="2" charset="2"/>
              </a:rPr>
              <a:t> protocol stack </a:t>
            </a:r>
            <a:r>
              <a:rPr lang="en-US" dirty="0" err="1">
                <a:sym typeface="Wingdings" panose="05000000000000000000" pitchFamily="2" charset="2"/>
              </a:rPr>
              <a:t>được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quản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lý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bởi</a:t>
            </a:r>
            <a:r>
              <a:rPr lang="en-US" dirty="0">
                <a:sym typeface="Wingdings" panose="05000000000000000000" pitchFamily="2" charset="2"/>
              </a:rPr>
              <a:t> OS.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9DD5D2-3395-43AA-B13B-6C8E58FD27C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8522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="1" dirty="0"/>
              <a:t>FILE POINTER </a:t>
            </a:r>
            <a:r>
              <a:rPr lang="en-US" dirty="0"/>
              <a:t>represent file -&gt; refer to file:</a:t>
            </a:r>
          </a:p>
          <a:p>
            <a:pPr marL="0" indent="0">
              <a:buFontTx/>
              <a:buNone/>
            </a:pPr>
            <a:r>
              <a:rPr lang="en-US" dirty="0"/>
              <a:t>		   </a:t>
            </a:r>
            <a:r>
              <a:rPr lang="en-US" dirty="0">
                <a:sym typeface="Wingdings" panose="05000000000000000000" pitchFamily="2" charset="2"/>
              </a:rPr>
              <a:t> use in C lib function: </a:t>
            </a:r>
            <a:r>
              <a:rPr lang="en-US" dirty="0" err="1">
                <a:sym typeface="Wingdings" panose="05000000000000000000" pitchFamily="2" charset="2"/>
              </a:rPr>
              <a:t>fread</a:t>
            </a:r>
            <a:r>
              <a:rPr lang="en-US" dirty="0">
                <a:sym typeface="Wingdings" panose="05000000000000000000" pitchFamily="2" charset="2"/>
              </a:rPr>
              <a:t>, </a:t>
            </a:r>
            <a:r>
              <a:rPr lang="en-US" dirty="0" err="1">
                <a:sym typeface="Wingdings" panose="05000000000000000000" pitchFamily="2" charset="2"/>
              </a:rPr>
              <a:t>fwrite</a:t>
            </a:r>
            <a:r>
              <a:rPr lang="en-US" dirty="0">
                <a:sym typeface="Wingdings" panose="05000000000000000000" pitchFamily="2" charset="2"/>
              </a:rPr>
              <a:t>, </a:t>
            </a:r>
            <a:r>
              <a:rPr lang="en-US" dirty="0" err="1">
                <a:sym typeface="Wingdings" panose="05000000000000000000" pitchFamily="2" charset="2"/>
              </a:rPr>
              <a:t>fprint</a:t>
            </a:r>
            <a:r>
              <a:rPr lang="en-US" dirty="0">
                <a:sym typeface="Wingdings" panose="05000000000000000000" pitchFamily="2" charset="2"/>
              </a:rPr>
              <a:t>, </a:t>
            </a:r>
            <a:r>
              <a:rPr lang="en-US" dirty="0" err="1">
                <a:sym typeface="Wingdings" panose="05000000000000000000" pitchFamily="2" charset="2"/>
              </a:rPr>
              <a:t>fcanf</a:t>
            </a:r>
            <a:r>
              <a:rPr lang="en-US" dirty="0">
                <a:sym typeface="Wingdings" panose="05000000000000000000" pitchFamily="2" charset="2"/>
              </a:rPr>
              <a:t>,…</a:t>
            </a:r>
          </a:p>
          <a:p>
            <a:pPr marL="171450" indent="-171450">
              <a:buFontTx/>
              <a:buChar char="-"/>
            </a:pPr>
            <a:r>
              <a:rPr lang="en-US" b="1" dirty="0">
                <a:sym typeface="Wingdings" panose="05000000000000000000" pitchFamily="2" charset="2"/>
              </a:rPr>
              <a:t>File descriptor </a:t>
            </a:r>
            <a:r>
              <a:rPr lang="en-US" dirty="0">
                <a:sym typeface="Wingdings" panose="05000000000000000000" pitchFamily="2" charset="2"/>
              </a:rPr>
              <a:t>is low-level integer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refer to opened file</a:t>
            </a:r>
          </a:p>
          <a:p>
            <a:pPr marL="0" indent="0">
              <a:buFontTx/>
              <a:buNone/>
            </a:pPr>
            <a:r>
              <a:rPr lang="en-US" dirty="0">
                <a:sym typeface="Wingdings" panose="05000000000000000000" pitchFamily="2" charset="2"/>
              </a:rPr>
              <a:t>                                                           Use for Unix system call read(), write()</a:t>
            </a:r>
          </a:p>
          <a:p>
            <a:pPr marL="0" indent="0">
              <a:buFontTx/>
              <a:buNone/>
            </a:pPr>
            <a:r>
              <a:rPr lang="en-US" dirty="0">
                <a:sym typeface="Wingdings" panose="05000000000000000000" pitchFamily="2" charset="2"/>
              </a:rPr>
              <a:t>-  </a:t>
            </a:r>
            <a:r>
              <a:rPr lang="en-US" dirty="0" err="1">
                <a:sym typeface="Wingdings" panose="05000000000000000000" pitchFamily="2" charset="2"/>
              </a:rPr>
              <a:t>Socketlà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cánh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cửa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giúp</a:t>
            </a:r>
            <a:r>
              <a:rPr lang="en-US" dirty="0">
                <a:sym typeface="Wingdings" panose="05000000000000000000" pitchFamily="2" charset="2"/>
              </a:rPr>
              <a:t> process </a:t>
            </a:r>
            <a:r>
              <a:rPr lang="en-US" dirty="0" err="1">
                <a:sym typeface="Wingdings" panose="05000000000000000000" pitchFamily="2" charset="2"/>
              </a:rPr>
              <a:t>trên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các</a:t>
            </a:r>
            <a:r>
              <a:rPr lang="en-US" dirty="0">
                <a:sym typeface="Wingdings" panose="05000000000000000000" pitchFamily="2" charset="2"/>
              </a:rPr>
              <a:t> host </a:t>
            </a:r>
            <a:r>
              <a:rPr lang="en-US" dirty="0" err="1">
                <a:sym typeface="Wingdings" panose="05000000000000000000" pitchFamily="2" charset="2"/>
              </a:rPr>
              <a:t>có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thể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giao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tiếp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với</a:t>
            </a:r>
            <a:r>
              <a:rPr lang="en-US" dirty="0">
                <a:sym typeface="Wingdings" panose="05000000000000000000" pitchFamily="2" charset="2"/>
              </a:rPr>
              <a:t> process </a:t>
            </a:r>
            <a:r>
              <a:rPr lang="en-US" dirty="0" err="1">
                <a:sym typeface="Wingdings" panose="05000000000000000000" pitchFamily="2" charset="2"/>
              </a:rPr>
              <a:t>trên</a:t>
            </a:r>
            <a:r>
              <a:rPr lang="en-US" dirty="0">
                <a:sym typeface="Wingdings" panose="05000000000000000000" pitchFamily="2" charset="2"/>
              </a:rPr>
              <a:t> host </a:t>
            </a:r>
            <a:r>
              <a:rPr lang="en-US" dirty="0" err="1">
                <a:sym typeface="Wingdings" panose="05000000000000000000" pitchFamily="2" charset="2"/>
              </a:rPr>
              <a:t>còn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lại</a:t>
            </a:r>
            <a:r>
              <a:rPr lang="en-US" dirty="0">
                <a:sym typeface="Wingdings" panose="05000000000000000000" pitchFamily="2" charset="2"/>
              </a:rPr>
              <a:t> . </a:t>
            </a:r>
            <a:r>
              <a:rPr lang="en-US" dirty="0" err="1">
                <a:sym typeface="Wingdings" panose="05000000000000000000" pitchFamily="2" charset="2"/>
              </a:rPr>
              <a:t>Nó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là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lớp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giao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tiếp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giữa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lớp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ứng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dụng</a:t>
            </a:r>
            <a:r>
              <a:rPr lang="en-US" dirty="0">
                <a:sym typeface="Wingdings" panose="05000000000000000000" pitchFamily="2" charset="2"/>
              </a:rPr>
              <a:t> do </a:t>
            </a:r>
            <a:r>
              <a:rPr lang="en-US" dirty="0" err="1">
                <a:sym typeface="Wingdings" panose="05000000000000000000" pitchFamily="2" charset="2"/>
              </a:rPr>
              <a:t>người</a:t>
            </a:r>
            <a:r>
              <a:rPr lang="en-US" dirty="0">
                <a:sym typeface="Wingdings" panose="05000000000000000000" pitchFamily="2" charset="2"/>
              </a:rPr>
              <a:t> dung </a:t>
            </a:r>
            <a:r>
              <a:rPr lang="en-US" dirty="0" err="1">
                <a:sym typeface="Wingdings" panose="05000000000000000000" pitchFamily="2" charset="2"/>
              </a:rPr>
              <a:t>vận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hành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và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phát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triển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với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các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lớp</a:t>
            </a:r>
            <a:r>
              <a:rPr lang="en-US" dirty="0">
                <a:sym typeface="Wingdings" panose="05000000000000000000" pitchFamily="2" charset="2"/>
              </a:rPr>
              <a:t> protocol stack </a:t>
            </a:r>
            <a:r>
              <a:rPr lang="en-US" dirty="0" err="1">
                <a:sym typeface="Wingdings" panose="05000000000000000000" pitchFamily="2" charset="2"/>
              </a:rPr>
              <a:t>được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quản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lý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bởi</a:t>
            </a:r>
            <a:r>
              <a:rPr lang="en-US" dirty="0">
                <a:sym typeface="Wingdings" panose="05000000000000000000" pitchFamily="2" charset="2"/>
              </a:rPr>
              <a:t> OS.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9DD5D2-3395-43AA-B13B-6C8E58FD27C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0091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b="1" dirty="0">
                <a:sym typeface="Wingdings" panose="05000000000000000000" pitchFamily="2" charset="2"/>
              </a:rPr>
              <a:t>Stream socket: </a:t>
            </a:r>
            <a:r>
              <a:rPr lang="en-US" dirty="0">
                <a:sym typeface="Wingdings" panose="05000000000000000000" pitchFamily="2" charset="2"/>
              </a:rPr>
              <a:t>TCP data transmission (reliable, connection-oriented, congestion avoidance, data with no boundary)</a:t>
            </a:r>
          </a:p>
          <a:p>
            <a:pPr marL="0" indent="0">
              <a:buFontTx/>
              <a:buNone/>
            </a:pPr>
            <a:r>
              <a:rPr lang="en-US" b="1" dirty="0">
                <a:sym typeface="Wingdings" panose="05000000000000000000" pitchFamily="2" charset="2"/>
              </a:rPr>
              <a:t>Datagram sockets: </a:t>
            </a:r>
            <a:r>
              <a:rPr lang="en-US" dirty="0">
                <a:sym typeface="Wingdings" panose="05000000000000000000" pitchFamily="2" charset="2"/>
              </a:rPr>
              <a:t>UDP )not reliable, connectionless)</a:t>
            </a:r>
          </a:p>
          <a:p>
            <a:pPr marL="0" indent="0">
              <a:buFontTx/>
              <a:buNone/>
            </a:pPr>
            <a:r>
              <a:rPr lang="en-US" b="1" dirty="0">
                <a:sym typeface="Wingdings" panose="05000000000000000000" pitchFamily="2" charset="2"/>
              </a:rPr>
              <a:t>Raw sockets:</a:t>
            </a:r>
          </a:p>
          <a:p>
            <a:pPr marL="0" indent="0">
              <a:buFontTx/>
              <a:buNone/>
            </a:pPr>
            <a:r>
              <a:rPr lang="en-US" dirty="0">
                <a:sym typeface="Wingdings" panose="05000000000000000000" pitchFamily="2" charset="2"/>
              </a:rPr>
              <a:t>Sequence Packet sockets:</a:t>
            </a:r>
          </a:p>
          <a:p>
            <a:pPr marL="0" indent="0">
              <a:buFontTx/>
              <a:buNone/>
            </a:pPr>
            <a:endParaRPr lang="en-US" dirty="0">
              <a:sym typeface="Wingdings" panose="05000000000000000000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9DD5D2-3395-43AA-B13B-6C8E58FD27C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5342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="0" dirty="0" err="1">
                <a:sym typeface="Wingdings" panose="05000000000000000000" pitchFamily="2" charset="2"/>
              </a:rPr>
              <a:t>Thường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truyền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tham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chiếu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vô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các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hàm</a:t>
            </a:r>
            <a:r>
              <a:rPr lang="en-US" b="0" dirty="0">
                <a:sym typeface="Wingdings" panose="05000000000000000000" pitchFamily="2" charset="2"/>
              </a:rPr>
              <a:t> socket. </a:t>
            </a:r>
            <a:r>
              <a:rPr lang="en-US" b="1" dirty="0">
                <a:sym typeface="Wingdings" panose="05000000000000000000" pitchFamily="2" charset="2"/>
              </a:rPr>
              <a:t>Define in  &lt;sys/</a:t>
            </a:r>
            <a:r>
              <a:rPr lang="en-US" b="1" dirty="0" err="1">
                <a:sym typeface="Wingdings" panose="05000000000000000000" pitchFamily="2" charset="2"/>
              </a:rPr>
              <a:t>socket.h</a:t>
            </a:r>
            <a:r>
              <a:rPr lang="en-US" b="1" dirty="0">
                <a:sym typeface="Wingdings" panose="05000000000000000000" pitchFamily="2" charset="2"/>
              </a:rPr>
              <a:t>&gt;</a:t>
            </a:r>
          </a:p>
          <a:p>
            <a:pPr marL="171450" indent="-171450">
              <a:buFontTx/>
              <a:buChar char="-"/>
            </a:pPr>
            <a:r>
              <a:rPr lang="en-US" b="0" dirty="0" err="1">
                <a:sym typeface="Wingdings" panose="05000000000000000000" pitchFamily="2" charset="2"/>
              </a:rPr>
              <a:t>Dùng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chung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những</a:t>
            </a:r>
            <a:r>
              <a:rPr lang="en-US" b="0" dirty="0">
                <a:sym typeface="Wingdings" panose="05000000000000000000" pitchFamily="2" charset="2"/>
              </a:rPr>
              <a:t> system call </a:t>
            </a:r>
            <a:r>
              <a:rPr lang="en-US" b="0" dirty="0" err="1">
                <a:sym typeface="Wingdings" panose="05000000000000000000" pitchFamily="2" charset="2"/>
              </a:rPr>
              <a:t>chung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cho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các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loại</a:t>
            </a:r>
            <a:r>
              <a:rPr lang="en-US" b="0" dirty="0">
                <a:sym typeface="Wingdings" panose="05000000000000000000" pitchFamily="2" charset="2"/>
              </a:rPr>
              <a:t> domain socket: </a:t>
            </a:r>
            <a:r>
              <a:rPr lang="en-US" b="1" dirty="0">
                <a:sym typeface="Wingdings" panose="05000000000000000000" pitchFamily="2" charset="2"/>
              </a:rPr>
              <a:t>bind()</a:t>
            </a:r>
          </a:p>
          <a:p>
            <a:pPr marL="171450" indent="-171450">
              <a:buFontTx/>
              <a:buChar char="-"/>
            </a:pPr>
            <a:r>
              <a:rPr lang="en-US" b="0" dirty="0" err="1">
                <a:sym typeface="Wingdings" panose="05000000000000000000" pitchFamily="2" charset="2"/>
              </a:rPr>
              <a:t>Cấu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trúc</a:t>
            </a:r>
            <a:r>
              <a:rPr lang="en-US" b="0" dirty="0">
                <a:sym typeface="Wingdings" panose="05000000000000000000" pitchFamily="2" charset="2"/>
              </a:rPr>
              <a:t>: </a:t>
            </a:r>
            <a:r>
              <a:rPr lang="en-US" b="1" dirty="0">
                <a:sym typeface="Wingdings" panose="05000000000000000000" pitchFamily="2" charset="2"/>
              </a:rPr>
              <a:t>size </a:t>
            </a:r>
            <a:r>
              <a:rPr lang="en-US" b="1" dirty="0" err="1">
                <a:sym typeface="Wingdings" panose="05000000000000000000" pitchFamily="2" charset="2"/>
              </a:rPr>
              <a:t>của</a:t>
            </a:r>
            <a:r>
              <a:rPr lang="en-US" b="1" dirty="0">
                <a:sym typeface="Wingdings" panose="05000000000000000000" pitchFamily="2" charset="2"/>
              </a:rPr>
              <a:t> struct, </a:t>
            </a:r>
            <a:r>
              <a:rPr lang="en-US" b="1" dirty="0" err="1">
                <a:sym typeface="Wingdings" panose="05000000000000000000" pitchFamily="2" charset="2"/>
              </a:rPr>
              <a:t>kiểu</a:t>
            </a:r>
            <a:r>
              <a:rPr lang="en-US" b="1" dirty="0">
                <a:sym typeface="Wingdings" panose="05000000000000000000" pitchFamily="2" charset="2"/>
              </a:rPr>
              <a:t> domain, data.</a:t>
            </a:r>
          </a:p>
          <a:p>
            <a:pPr marL="171450" indent="-171450">
              <a:buFontTx/>
              <a:buChar char="-"/>
            </a:pPr>
            <a:r>
              <a:rPr lang="en-US" b="1" dirty="0" err="1">
                <a:sym typeface="Wingdings" panose="05000000000000000000" pitchFamily="2" charset="2"/>
              </a:rPr>
              <a:t>Về</a:t>
            </a:r>
            <a:r>
              <a:rPr lang="en-US" b="1" dirty="0">
                <a:sym typeface="Wingdings" panose="05000000000000000000" pitchFamily="2" charset="2"/>
              </a:rPr>
              <a:t> </a:t>
            </a:r>
            <a:r>
              <a:rPr lang="en-US" b="1" dirty="0" err="1">
                <a:sym typeface="Wingdings" panose="05000000000000000000" pitchFamily="2" charset="2"/>
              </a:rPr>
              <a:t>góc</a:t>
            </a:r>
            <a:r>
              <a:rPr lang="en-US" b="1" dirty="0">
                <a:sym typeface="Wingdings" panose="05000000000000000000" pitchFamily="2" charset="2"/>
              </a:rPr>
              <a:t> </a:t>
            </a:r>
            <a:r>
              <a:rPr lang="en-US" b="1" dirty="0" err="1">
                <a:sym typeface="Wingdings" panose="05000000000000000000" pitchFamily="2" charset="2"/>
              </a:rPr>
              <a:t>độ</a:t>
            </a:r>
            <a:r>
              <a:rPr lang="en-US" b="1" dirty="0">
                <a:sym typeface="Wingdings" panose="05000000000000000000" pitchFamily="2" charset="2"/>
              </a:rPr>
              <a:t> </a:t>
            </a:r>
            <a:r>
              <a:rPr lang="en-US" b="1" dirty="0" err="1">
                <a:sym typeface="Wingdings" panose="05000000000000000000" pitchFamily="2" charset="2"/>
              </a:rPr>
              <a:t>lập</a:t>
            </a:r>
            <a:r>
              <a:rPr lang="en-US" b="1" dirty="0">
                <a:sym typeface="Wingdings" panose="05000000000000000000" pitchFamily="2" charset="2"/>
              </a:rPr>
              <a:t> </a:t>
            </a:r>
            <a:r>
              <a:rPr lang="en-US" b="1" dirty="0" err="1">
                <a:sym typeface="Wingdings" panose="05000000000000000000" pitchFamily="2" charset="2"/>
              </a:rPr>
              <a:t>trình</a:t>
            </a:r>
            <a:r>
              <a:rPr lang="en-US" b="1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thì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mục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đích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của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nó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là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chuyển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đổi</a:t>
            </a:r>
            <a:r>
              <a:rPr lang="en-US" b="0" dirty="0">
                <a:sym typeface="Wingdings" panose="05000000000000000000" pitchFamily="2" charset="2"/>
              </a:rPr>
              <a:t> sang pointers </a:t>
            </a:r>
            <a:r>
              <a:rPr lang="en-US" b="0" dirty="0" err="1">
                <a:sym typeface="Wingdings" panose="05000000000000000000" pitchFamily="2" charset="2"/>
              </a:rPr>
              <a:t>đến</a:t>
            </a:r>
            <a:r>
              <a:rPr lang="en-US" b="0" dirty="0">
                <a:sym typeface="Wingdings" panose="05000000000000000000" pitchFamily="2" charset="2"/>
              </a:rPr>
              <a:t> structures </a:t>
            </a:r>
            <a:r>
              <a:rPr lang="en-US" b="0" dirty="0" err="1">
                <a:sym typeface="Wingdings" panose="05000000000000000000" pitchFamily="2" charset="2"/>
              </a:rPr>
              <a:t>cụ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thể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cho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từng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giao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thức</a:t>
            </a:r>
            <a:r>
              <a:rPr lang="en-US" b="0" dirty="0">
                <a:sym typeface="Wingdings" panose="05000000000000000000" pitchFamily="2" charset="2"/>
              </a:rPr>
              <a:t>:</a:t>
            </a:r>
          </a:p>
          <a:p>
            <a:pPr marL="0" indent="0">
              <a:buFontTx/>
              <a:buNone/>
            </a:pPr>
            <a:r>
              <a:rPr lang="en-US" b="1" i="1" dirty="0"/>
              <a:t>struct </a:t>
            </a:r>
            <a:r>
              <a:rPr lang="en-US" b="1" i="1" dirty="0" err="1"/>
              <a:t>sockaddr_in</a:t>
            </a:r>
            <a:r>
              <a:rPr lang="en-US" b="1" i="1" dirty="0"/>
              <a:t> serv; /* IPv4 socket address structure */ </a:t>
            </a:r>
          </a:p>
          <a:p>
            <a:pPr marL="0" indent="0">
              <a:buFontTx/>
              <a:buNone/>
            </a:pPr>
            <a:r>
              <a:rPr lang="en-US" b="1" i="1" dirty="0"/>
              <a:t>/* fill in serv{} */</a:t>
            </a:r>
          </a:p>
          <a:p>
            <a:pPr marL="0" indent="0">
              <a:buFontTx/>
              <a:buNone/>
            </a:pPr>
            <a:r>
              <a:rPr lang="en-US" b="1" i="1" dirty="0"/>
              <a:t> bind(</a:t>
            </a:r>
            <a:r>
              <a:rPr lang="en-US" b="1" i="1" dirty="0" err="1"/>
              <a:t>sockfd</a:t>
            </a:r>
            <a:r>
              <a:rPr lang="en-US" b="1" i="1" dirty="0"/>
              <a:t>, (struct </a:t>
            </a:r>
            <a:r>
              <a:rPr lang="en-US" b="1" i="1" dirty="0" err="1"/>
              <a:t>sockaddr</a:t>
            </a:r>
            <a:r>
              <a:rPr lang="en-US" b="1" i="1" dirty="0"/>
              <a:t> *) &amp;serv, </a:t>
            </a:r>
            <a:r>
              <a:rPr lang="en-US" b="1" i="1" dirty="0" err="1"/>
              <a:t>sizeof</a:t>
            </a:r>
            <a:r>
              <a:rPr lang="en-US" b="1" i="1" dirty="0"/>
              <a:t>(serv)); </a:t>
            </a:r>
            <a:endParaRPr lang="en-US" b="1" i="1" dirty="0">
              <a:sym typeface="Wingdings" panose="05000000000000000000" pitchFamily="2" charset="2"/>
            </a:endParaRPr>
          </a:p>
          <a:p>
            <a:pPr marL="171450" indent="-171450">
              <a:buFontTx/>
              <a:buChar char="-"/>
            </a:pPr>
            <a:endParaRPr lang="en-US" b="1" dirty="0">
              <a:sym typeface="Wingdings" panose="05000000000000000000" pitchFamily="2" charset="2"/>
            </a:endParaRPr>
          </a:p>
          <a:p>
            <a:pPr marL="171450" indent="-171450">
              <a:buFontTx/>
              <a:buChar char="-"/>
            </a:pPr>
            <a:endParaRPr lang="en-US" b="1" dirty="0">
              <a:sym typeface="Wingdings" panose="05000000000000000000" pitchFamily="2" charset="2"/>
            </a:endParaRPr>
          </a:p>
          <a:p>
            <a:pPr marL="171450" indent="-171450">
              <a:buFontTx/>
              <a:buChar char="-"/>
            </a:pPr>
            <a:endParaRPr lang="en-US" b="1" dirty="0">
              <a:sym typeface="Wingdings" panose="05000000000000000000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9DD5D2-3395-43AA-B13B-6C8E58FD27C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6433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="0" dirty="0" err="1">
                <a:sym typeface="Wingdings" panose="05000000000000000000" pitchFamily="2" charset="2"/>
              </a:rPr>
              <a:t>Thường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truyền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tham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chiếu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vô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các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hàm</a:t>
            </a:r>
            <a:r>
              <a:rPr lang="en-US" b="0" dirty="0">
                <a:sym typeface="Wingdings" panose="05000000000000000000" pitchFamily="2" charset="2"/>
              </a:rPr>
              <a:t> socket. </a:t>
            </a:r>
            <a:r>
              <a:rPr lang="en-US" b="1" dirty="0">
                <a:sym typeface="Wingdings" panose="05000000000000000000" pitchFamily="2" charset="2"/>
              </a:rPr>
              <a:t>Define in  &lt;sys/</a:t>
            </a:r>
            <a:r>
              <a:rPr lang="en-US" b="1" dirty="0" err="1">
                <a:sym typeface="Wingdings" panose="05000000000000000000" pitchFamily="2" charset="2"/>
              </a:rPr>
              <a:t>socket.h</a:t>
            </a:r>
            <a:r>
              <a:rPr lang="en-US" b="1" dirty="0">
                <a:sym typeface="Wingdings" panose="05000000000000000000" pitchFamily="2" charset="2"/>
              </a:rPr>
              <a:t>&gt;</a:t>
            </a:r>
          </a:p>
          <a:p>
            <a:pPr marL="171450" indent="-171450">
              <a:buFontTx/>
              <a:buChar char="-"/>
            </a:pPr>
            <a:r>
              <a:rPr lang="en-US" b="0" dirty="0" err="1">
                <a:sym typeface="Wingdings" panose="05000000000000000000" pitchFamily="2" charset="2"/>
              </a:rPr>
              <a:t>Dùng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chung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những</a:t>
            </a:r>
            <a:r>
              <a:rPr lang="en-US" b="0" dirty="0">
                <a:sym typeface="Wingdings" panose="05000000000000000000" pitchFamily="2" charset="2"/>
              </a:rPr>
              <a:t> system call </a:t>
            </a:r>
            <a:r>
              <a:rPr lang="en-US" b="0" dirty="0" err="1">
                <a:sym typeface="Wingdings" panose="05000000000000000000" pitchFamily="2" charset="2"/>
              </a:rPr>
              <a:t>chung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cho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các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loại</a:t>
            </a:r>
            <a:r>
              <a:rPr lang="en-US" b="0" dirty="0">
                <a:sym typeface="Wingdings" panose="05000000000000000000" pitchFamily="2" charset="2"/>
              </a:rPr>
              <a:t> domain socket: </a:t>
            </a:r>
            <a:r>
              <a:rPr lang="en-US" b="1" dirty="0">
                <a:sym typeface="Wingdings" panose="05000000000000000000" pitchFamily="2" charset="2"/>
              </a:rPr>
              <a:t>bind()</a:t>
            </a:r>
          </a:p>
          <a:p>
            <a:pPr marL="171450" indent="-171450">
              <a:buFontTx/>
              <a:buChar char="-"/>
            </a:pPr>
            <a:r>
              <a:rPr lang="en-US" b="0" dirty="0" err="1">
                <a:sym typeface="Wingdings" panose="05000000000000000000" pitchFamily="2" charset="2"/>
              </a:rPr>
              <a:t>Cấu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trúc</a:t>
            </a:r>
            <a:r>
              <a:rPr lang="en-US" b="0" dirty="0">
                <a:sym typeface="Wingdings" panose="05000000000000000000" pitchFamily="2" charset="2"/>
              </a:rPr>
              <a:t>: </a:t>
            </a:r>
            <a:r>
              <a:rPr lang="en-US" b="1" dirty="0">
                <a:sym typeface="Wingdings" panose="05000000000000000000" pitchFamily="2" charset="2"/>
              </a:rPr>
              <a:t>size </a:t>
            </a:r>
            <a:r>
              <a:rPr lang="en-US" b="1" dirty="0" err="1">
                <a:sym typeface="Wingdings" panose="05000000000000000000" pitchFamily="2" charset="2"/>
              </a:rPr>
              <a:t>của</a:t>
            </a:r>
            <a:r>
              <a:rPr lang="en-US" b="1" dirty="0">
                <a:sym typeface="Wingdings" panose="05000000000000000000" pitchFamily="2" charset="2"/>
              </a:rPr>
              <a:t> struct, </a:t>
            </a:r>
            <a:r>
              <a:rPr lang="en-US" b="1" dirty="0" err="1">
                <a:sym typeface="Wingdings" panose="05000000000000000000" pitchFamily="2" charset="2"/>
              </a:rPr>
              <a:t>kiểu</a:t>
            </a:r>
            <a:r>
              <a:rPr lang="en-US" b="1" dirty="0">
                <a:sym typeface="Wingdings" panose="05000000000000000000" pitchFamily="2" charset="2"/>
              </a:rPr>
              <a:t> domain, data.</a:t>
            </a:r>
          </a:p>
          <a:p>
            <a:pPr marL="171450" indent="-171450">
              <a:buFontTx/>
              <a:buChar char="-"/>
            </a:pPr>
            <a:r>
              <a:rPr lang="en-US" b="1" dirty="0" err="1">
                <a:sym typeface="Wingdings" panose="05000000000000000000" pitchFamily="2" charset="2"/>
              </a:rPr>
              <a:t>Về</a:t>
            </a:r>
            <a:r>
              <a:rPr lang="en-US" b="1" dirty="0">
                <a:sym typeface="Wingdings" panose="05000000000000000000" pitchFamily="2" charset="2"/>
              </a:rPr>
              <a:t> </a:t>
            </a:r>
            <a:r>
              <a:rPr lang="en-US" b="1" dirty="0" err="1">
                <a:sym typeface="Wingdings" panose="05000000000000000000" pitchFamily="2" charset="2"/>
              </a:rPr>
              <a:t>góc</a:t>
            </a:r>
            <a:r>
              <a:rPr lang="en-US" b="1" dirty="0">
                <a:sym typeface="Wingdings" panose="05000000000000000000" pitchFamily="2" charset="2"/>
              </a:rPr>
              <a:t> </a:t>
            </a:r>
            <a:r>
              <a:rPr lang="en-US" b="1" dirty="0" err="1">
                <a:sym typeface="Wingdings" panose="05000000000000000000" pitchFamily="2" charset="2"/>
              </a:rPr>
              <a:t>độ</a:t>
            </a:r>
            <a:r>
              <a:rPr lang="en-US" b="1" dirty="0">
                <a:sym typeface="Wingdings" panose="05000000000000000000" pitchFamily="2" charset="2"/>
              </a:rPr>
              <a:t> </a:t>
            </a:r>
            <a:r>
              <a:rPr lang="en-US" b="1" dirty="0" err="1">
                <a:sym typeface="Wingdings" panose="05000000000000000000" pitchFamily="2" charset="2"/>
              </a:rPr>
              <a:t>lập</a:t>
            </a:r>
            <a:r>
              <a:rPr lang="en-US" b="1" dirty="0">
                <a:sym typeface="Wingdings" panose="05000000000000000000" pitchFamily="2" charset="2"/>
              </a:rPr>
              <a:t> </a:t>
            </a:r>
            <a:r>
              <a:rPr lang="en-US" b="1" dirty="0" err="1">
                <a:sym typeface="Wingdings" panose="05000000000000000000" pitchFamily="2" charset="2"/>
              </a:rPr>
              <a:t>trình</a:t>
            </a:r>
            <a:r>
              <a:rPr lang="en-US" b="1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thì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mục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đích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của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nó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là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chuyển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đổi</a:t>
            </a:r>
            <a:r>
              <a:rPr lang="en-US" b="0" dirty="0">
                <a:sym typeface="Wingdings" panose="05000000000000000000" pitchFamily="2" charset="2"/>
              </a:rPr>
              <a:t> sang pointers </a:t>
            </a:r>
            <a:r>
              <a:rPr lang="en-US" b="0" dirty="0" err="1">
                <a:sym typeface="Wingdings" panose="05000000000000000000" pitchFamily="2" charset="2"/>
              </a:rPr>
              <a:t>trỏ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đến</a:t>
            </a:r>
            <a:r>
              <a:rPr lang="en-US" b="0" dirty="0">
                <a:sym typeface="Wingdings" panose="05000000000000000000" pitchFamily="2" charset="2"/>
              </a:rPr>
              <a:t> structures </a:t>
            </a:r>
            <a:r>
              <a:rPr lang="en-US" b="0" dirty="0" err="1">
                <a:sym typeface="Wingdings" panose="05000000000000000000" pitchFamily="2" charset="2"/>
              </a:rPr>
              <a:t>cụ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thể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cho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từng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giao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thức</a:t>
            </a:r>
            <a:r>
              <a:rPr lang="en-US" b="0" dirty="0">
                <a:sym typeface="Wingdings" panose="05000000000000000000" pitchFamily="2" charset="2"/>
              </a:rPr>
              <a:t>. (</a:t>
            </a:r>
            <a:r>
              <a:rPr lang="en-US" b="1" dirty="0" err="1">
                <a:sym typeface="Wingdings" panose="05000000000000000000" pitchFamily="2" charset="2"/>
              </a:rPr>
              <a:t>nếu</a:t>
            </a:r>
            <a:r>
              <a:rPr lang="en-US" b="1" dirty="0">
                <a:sym typeface="Wingdings" panose="05000000000000000000" pitchFamily="2" charset="2"/>
              </a:rPr>
              <a:t> ko </a:t>
            </a:r>
            <a:r>
              <a:rPr lang="en-US" b="1" dirty="0" err="1">
                <a:sym typeface="Wingdings" panose="05000000000000000000" pitchFamily="2" charset="2"/>
              </a:rPr>
              <a:t>ép</a:t>
            </a:r>
            <a:r>
              <a:rPr lang="en-US" b="1" dirty="0">
                <a:sym typeface="Wingdings" panose="05000000000000000000" pitchFamily="2" charset="2"/>
              </a:rPr>
              <a:t> </a:t>
            </a:r>
            <a:r>
              <a:rPr lang="en-US" b="1" dirty="0" err="1">
                <a:sym typeface="Wingdings" panose="05000000000000000000" pitchFamily="2" charset="2"/>
              </a:rPr>
              <a:t>kiểu</a:t>
            </a:r>
            <a:r>
              <a:rPr lang="en-US" b="1" dirty="0">
                <a:sym typeface="Wingdings" panose="05000000000000000000" pitchFamily="2" charset="2"/>
              </a:rPr>
              <a:t> sang </a:t>
            </a:r>
            <a:r>
              <a:rPr lang="en-US" b="1" dirty="0" err="1">
                <a:sym typeface="Wingdings" panose="05000000000000000000" pitchFamily="2" charset="2"/>
              </a:rPr>
              <a:t>kiểu</a:t>
            </a:r>
            <a:r>
              <a:rPr lang="en-US" b="1" dirty="0">
                <a:sym typeface="Wingdings" panose="05000000000000000000" pitchFamily="2" charset="2"/>
              </a:rPr>
              <a:t> generic socket structure </a:t>
            </a:r>
            <a:r>
              <a:rPr lang="en-US" b="1" dirty="0" err="1">
                <a:sym typeface="Wingdings" panose="05000000000000000000" pitchFamily="2" charset="2"/>
              </a:rPr>
              <a:t>thifcompiler</a:t>
            </a:r>
            <a:r>
              <a:rPr lang="en-US" b="1" dirty="0">
                <a:sym typeface="Wingdings" panose="05000000000000000000" pitchFamily="2" charset="2"/>
              </a:rPr>
              <a:t> </a:t>
            </a:r>
            <a:r>
              <a:rPr lang="en-US" b="1" dirty="0" err="1">
                <a:sym typeface="Wingdings" panose="05000000000000000000" pitchFamily="2" charset="2"/>
              </a:rPr>
              <a:t>sẽ</a:t>
            </a:r>
            <a:r>
              <a:rPr lang="en-US" b="1" dirty="0">
                <a:sym typeface="Wingdings" panose="05000000000000000000" pitchFamily="2" charset="2"/>
              </a:rPr>
              <a:t> </a:t>
            </a:r>
            <a:r>
              <a:rPr lang="en-US" b="1" dirty="0" err="1">
                <a:sym typeface="Wingdings" panose="05000000000000000000" pitchFamily="2" charset="2"/>
              </a:rPr>
              <a:t>báo</a:t>
            </a:r>
            <a:r>
              <a:rPr lang="en-US" b="1" dirty="0">
                <a:sym typeface="Wingdings" panose="05000000000000000000" pitchFamily="2" charset="2"/>
              </a:rPr>
              <a:t> Warning)</a:t>
            </a:r>
          </a:p>
          <a:p>
            <a:pPr marL="171450" indent="-171450">
              <a:buFontTx/>
              <a:buChar char="-"/>
            </a:pPr>
            <a:r>
              <a:rPr lang="en-US" b="0" dirty="0" err="1">
                <a:sym typeface="Wingdings" panose="05000000000000000000" pitchFamily="2" charset="2"/>
              </a:rPr>
              <a:t>Mục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đích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của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việc</a:t>
            </a:r>
            <a:r>
              <a:rPr lang="en-US" b="0" dirty="0">
                <a:sym typeface="Wingdings" panose="05000000000000000000" pitchFamily="2" charset="2"/>
              </a:rPr>
              <a:t> cast (</a:t>
            </a:r>
            <a:r>
              <a:rPr lang="en-US" b="0" dirty="0" err="1">
                <a:sym typeface="Wingdings" panose="05000000000000000000" pitchFamily="2" charset="2"/>
              </a:rPr>
              <a:t>chuyển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đổi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này</a:t>
            </a:r>
            <a:r>
              <a:rPr lang="en-US" b="0" dirty="0">
                <a:sym typeface="Wingdings" panose="05000000000000000000" pitchFamily="2" charset="2"/>
              </a:rPr>
              <a:t>): </a:t>
            </a:r>
            <a:r>
              <a:rPr lang="en-US" b="0" dirty="0" err="1">
                <a:sym typeface="Wingdings" panose="05000000000000000000" pitchFamily="2" charset="2"/>
              </a:rPr>
              <a:t>Dùng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cho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nhiều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loại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1" dirty="0">
                <a:sym typeface="Wingdings" panose="05000000000000000000" pitchFamily="2" charset="2"/>
              </a:rPr>
              <a:t>protocol family </a:t>
            </a:r>
            <a:r>
              <a:rPr lang="en-US" b="0" dirty="0">
                <a:sym typeface="Wingdings" panose="05000000000000000000" pitchFamily="2" charset="2"/>
              </a:rPr>
              <a:t>(UNIX domain, IPv4, IPv6). </a:t>
            </a:r>
            <a:r>
              <a:rPr lang="en-US" b="0" dirty="0" err="1">
                <a:sym typeface="Wingdings" panose="05000000000000000000" pitchFamily="2" charset="2"/>
              </a:rPr>
              <a:t>Có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thể</a:t>
            </a:r>
            <a:r>
              <a:rPr lang="en-US" b="0" dirty="0">
                <a:sym typeface="Wingdings" panose="05000000000000000000" pitchFamily="2" charset="2"/>
              </a:rPr>
              <a:t> dung </a:t>
            </a:r>
            <a:r>
              <a:rPr lang="en-US" b="0" dirty="0" err="1">
                <a:sym typeface="Wingdings" panose="05000000000000000000" pitchFamily="2" charset="2"/>
              </a:rPr>
              <a:t>đối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số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kiểu</a:t>
            </a:r>
            <a:r>
              <a:rPr lang="en-US" b="0" dirty="0">
                <a:sym typeface="Wingdings" panose="05000000000000000000" pitchFamily="2" charset="2"/>
              </a:rPr>
              <a:t> </a:t>
            </a:r>
            <a:r>
              <a:rPr lang="en-US" b="0" dirty="0" err="1">
                <a:sym typeface="Wingdings" panose="05000000000000000000" pitchFamily="2" charset="2"/>
              </a:rPr>
              <a:t>vod</a:t>
            </a:r>
            <a:r>
              <a:rPr lang="en-US" b="0" dirty="0">
                <a:sym typeface="Wingdings" panose="05000000000000000000" pitchFamily="2" charset="2"/>
              </a:rPr>
              <a:t> *</a:t>
            </a:r>
          </a:p>
          <a:p>
            <a:pPr marL="0" indent="0">
              <a:buFontTx/>
              <a:buNone/>
            </a:pPr>
            <a:r>
              <a:rPr lang="en-US" b="1" i="1" dirty="0"/>
              <a:t>	struct </a:t>
            </a:r>
            <a:r>
              <a:rPr lang="en-US" b="1" i="1" dirty="0" err="1"/>
              <a:t>sockaddr_in</a:t>
            </a:r>
            <a:r>
              <a:rPr lang="en-US" b="1" i="1" dirty="0"/>
              <a:t> serv; /* IPv4 socket address structure */ </a:t>
            </a:r>
          </a:p>
          <a:p>
            <a:pPr marL="0" indent="0">
              <a:buFontTx/>
              <a:buNone/>
            </a:pPr>
            <a:r>
              <a:rPr lang="en-US" b="1" i="1" dirty="0"/>
              <a:t>	/* fill in serv{} */</a:t>
            </a:r>
          </a:p>
          <a:p>
            <a:pPr marL="0" indent="0">
              <a:buFontTx/>
              <a:buNone/>
            </a:pPr>
            <a:r>
              <a:rPr lang="en-US" b="1" i="1" dirty="0"/>
              <a:t> 	bind(</a:t>
            </a:r>
            <a:r>
              <a:rPr lang="en-US" b="1" i="1" dirty="0" err="1"/>
              <a:t>sockfd</a:t>
            </a:r>
            <a:r>
              <a:rPr lang="en-US" b="1" i="1" dirty="0"/>
              <a:t>, (struct </a:t>
            </a:r>
            <a:r>
              <a:rPr lang="en-US" b="1" i="1" dirty="0" err="1"/>
              <a:t>sockaddr</a:t>
            </a:r>
            <a:r>
              <a:rPr lang="en-US" b="1" i="1" dirty="0"/>
              <a:t> *) &amp;serv, </a:t>
            </a:r>
            <a:r>
              <a:rPr lang="en-US" b="1" i="1" dirty="0" err="1"/>
              <a:t>sizeof</a:t>
            </a:r>
            <a:r>
              <a:rPr lang="en-US" b="1" i="1" dirty="0"/>
              <a:t>(serv)); </a:t>
            </a:r>
            <a:endParaRPr lang="en-US" b="1" i="1" dirty="0">
              <a:sym typeface="Wingdings" panose="05000000000000000000" pitchFamily="2" charset="2"/>
            </a:endParaRPr>
          </a:p>
          <a:p>
            <a:pPr marL="171450" indent="-171450">
              <a:buFontTx/>
              <a:buChar char="-"/>
            </a:pPr>
            <a:endParaRPr lang="en-US" b="1" dirty="0">
              <a:sym typeface="Wingdings" panose="05000000000000000000" pitchFamily="2" charset="2"/>
            </a:endParaRPr>
          </a:p>
          <a:p>
            <a:pPr marL="171450" indent="-171450">
              <a:buFontTx/>
              <a:buChar char="-"/>
            </a:pPr>
            <a:endParaRPr lang="en-US" b="1" dirty="0">
              <a:sym typeface="Wingdings" panose="05000000000000000000" pitchFamily="2" charset="2"/>
            </a:endParaRPr>
          </a:p>
          <a:p>
            <a:pPr marL="171450" indent="-171450">
              <a:buFontTx/>
              <a:buChar char="-"/>
            </a:pPr>
            <a:endParaRPr lang="en-US" b="1" dirty="0">
              <a:sym typeface="Wingdings" panose="05000000000000000000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9DD5D2-3395-43AA-B13B-6C8E58FD27C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7464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600201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2819400"/>
            <a:ext cx="8534400" cy="1752600"/>
          </a:xfrm>
        </p:spPr>
        <p:txBody>
          <a:bodyPr>
            <a:normAutofit/>
          </a:bodyPr>
          <a:lstStyle>
            <a:lvl1pPr marL="0" indent="0" algn="l">
              <a:buNone/>
              <a:defRPr sz="3333"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26400" y="6010275"/>
            <a:ext cx="1524000" cy="365125"/>
          </a:xfrm>
        </p:spPr>
        <p:txBody>
          <a:bodyPr/>
          <a:lstStyle/>
          <a:p>
            <a:fld id="{5A9A5051-5007-41F3-980A-28742FBCCAE7}" type="datetimeFigureOut">
              <a:rPr lang="en-US" smtClean="0"/>
              <a:t>3/17/2021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03200" y="6010275"/>
            <a:ext cx="609600" cy="365125"/>
          </a:xfrm>
        </p:spPr>
        <p:txBody>
          <a:bodyPr/>
          <a:lstStyle/>
          <a:p>
            <a:fld id="{3352410B-5AF6-4E19-8DB3-5C0A4AFF22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1531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9A5051-5007-41F3-980A-28742FBCCAE7}" type="datetimeFigureOut">
              <a:rPr lang="en-US" smtClean="0"/>
              <a:t>3/17/2021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52410B-5AF6-4E19-8DB3-5C0A4AFF22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2378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0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0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9A5051-5007-41F3-980A-28742FBCCAE7}" type="datetimeFigureOut">
              <a:rPr lang="en-US" smtClean="0"/>
              <a:t>3/17/2021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52410B-5AF6-4E19-8DB3-5C0A4AFF22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38130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533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3333">
                <a:solidFill>
                  <a:srgbClr val="4F5153"/>
                </a:solidFill>
              </a:defRPr>
            </a:lvl1pPr>
            <a:lvl2pPr>
              <a:defRPr sz="3200">
                <a:solidFill>
                  <a:schemeClr val="accent1"/>
                </a:solidFill>
              </a:defRPr>
            </a:lvl2pPr>
            <a:lvl3pPr>
              <a:defRPr sz="3067">
                <a:solidFill>
                  <a:schemeClr val="accent1"/>
                </a:solidFill>
              </a:defRPr>
            </a:lvl3pPr>
            <a:lvl4pPr>
              <a:defRPr sz="2933">
                <a:solidFill>
                  <a:schemeClr val="accent1"/>
                </a:solidFill>
              </a:defRPr>
            </a:lvl4pPr>
            <a:lvl5pPr>
              <a:defRPr sz="28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9A5051-5007-41F3-980A-28742FBCCAE7}" type="datetimeFigureOut">
              <a:rPr lang="en-US" smtClean="0"/>
              <a:t>3/17/2021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733">
                <a:solidFill>
                  <a:srgbClr val="007E7B"/>
                </a:solidFill>
              </a:defRPr>
            </a:lvl1pPr>
          </a:lstStyle>
          <a:p>
            <a:fld id="{3352410B-5AF6-4E19-8DB3-5C0A4AFF22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191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5333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9A5051-5007-41F3-980A-28742FBCCAE7}" type="datetimeFigureOut">
              <a:rPr lang="en-US" smtClean="0"/>
              <a:t>3/17/2021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52410B-5AF6-4E19-8DB3-5C0A4AFF22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764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9A5051-5007-41F3-980A-28742FBCCAE7}" type="datetimeFigureOut">
              <a:rPr lang="en-US" smtClean="0"/>
              <a:t>3/17/2021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52410B-5AF6-4E19-8DB3-5C0A4AFF22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9197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2" y="1535113"/>
            <a:ext cx="5389033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2" y="2174875"/>
            <a:ext cx="5389033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9A5051-5007-41F3-980A-28742FBCCAE7}" type="datetimeFigureOut">
              <a:rPr lang="en-US" smtClean="0"/>
              <a:t>3/17/2021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52410B-5AF6-4E19-8DB3-5C0A4AFF22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2682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9A5051-5007-41F3-980A-28742FBCCAE7}" type="datetimeFigureOut">
              <a:rPr lang="en-US" smtClean="0"/>
              <a:t>3/17/2021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52410B-5AF6-4E19-8DB3-5C0A4AFF22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2790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9A5051-5007-41F3-980A-28742FBCCAE7}" type="datetimeFigureOut">
              <a:rPr lang="en-US" smtClean="0"/>
              <a:t>3/17/2021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52410B-5AF6-4E19-8DB3-5C0A4AFF22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0321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5" y="273049"/>
            <a:ext cx="4011084" cy="1162051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5" y="1435103"/>
            <a:ext cx="4011084" cy="46910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9A5051-5007-41F3-980A-28742FBCCAE7}" type="datetimeFigureOut">
              <a:rPr lang="en-US" smtClean="0"/>
              <a:t>3/17/2021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52410B-5AF6-4E19-8DB3-5C0A4AFF22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9568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1"/>
            <a:ext cx="7315200" cy="566739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9"/>
            <a:ext cx="7315200" cy="8048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9A5051-5007-41F3-980A-28742FBCCAE7}" type="datetimeFigureOut">
              <a:rPr lang="en-US" smtClean="0"/>
              <a:t>3/17/2021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52410B-5AF6-4E19-8DB3-5C0A4AFF22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92238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2"/>
            <a:ext cx="10972800" cy="39623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34400" y="6010275"/>
            <a:ext cx="142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rgbClr val="0070C0"/>
                </a:solidFill>
              </a:defRPr>
            </a:lvl1pPr>
          </a:lstStyle>
          <a:p>
            <a:fld id="{5A9A5051-5007-41F3-980A-28742FBCCAE7}" type="datetimeFigureOut">
              <a:rPr lang="en-US" smtClean="0"/>
              <a:t>3/17/2021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04800" y="6010275"/>
            <a:ext cx="609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0070C0"/>
                </a:solidFill>
              </a:defRPr>
            </a:lvl1pPr>
          </a:lstStyle>
          <a:p>
            <a:fld id="{3352410B-5AF6-4E19-8DB3-5C0A4AFF22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5789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219170" rtl="0" eaLnBrk="1" latinLnBrk="0" hangingPunct="1">
        <a:spcBef>
          <a:spcPct val="0"/>
        </a:spcBef>
        <a:buNone/>
        <a:defRPr sz="4800" kern="1200">
          <a:solidFill>
            <a:srgbClr val="007E7B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Clr>
          <a:srgbClr val="007E7B"/>
        </a:buClr>
        <a:buFont typeface="Wingdings" pitchFamily="2" charset="2"/>
        <a:buChar char="§"/>
        <a:defRPr sz="4267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Clr>
          <a:srgbClr val="007E7B"/>
        </a:buClr>
        <a:buFont typeface="Wingdings" pitchFamily="2" charset="2"/>
        <a:buChar char="§"/>
        <a:defRPr sz="3733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Clr>
          <a:srgbClr val="007E7B"/>
        </a:buClr>
        <a:buFont typeface="Wingdings" pitchFamily="2" charset="2"/>
        <a:buChar char="§"/>
        <a:defRPr sz="32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Clr>
          <a:srgbClr val="007E7B"/>
        </a:buClr>
        <a:buFont typeface="Wingdings" pitchFamily="2" charset="2"/>
        <a:buChar char="§"/>
        <a:defRPr sz="2667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Clr>
          <a:srgbClr val="007E7B"/>
        </a:buClr>
        <a:buFont typeface="Wingdings" pitchFamily="2" charset="2"/>
        <a:buChar char="§"/>
        <a:defRPr sz="2667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sv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biLevel thresh="25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F2652EC5-F0CC-4F85-982E-D9C5566CF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691608"/>
            <a:ext cx="10972800" cy="1143000"/>
          </a:xfrm>
        </p:spPr>
        <p:txBody>
          <a:bodyPr/>
          <a:lstStyle/>
          <a:p>
            <a:pPr algn="ctr"/>
            <a:r>
              <a:rPr lang="en-US" dirty="0" smtClean="0">
                <a:latin typeface="Arial"/>
                <a:cs typeface="Arial"/>
              </a:rPr>
              <a:t>SOCKET</a:t>
            </a:r>
            <a:endParaRPr lang="vi-VN" dirty="0"/>
          </a:p>
        </p:txBody>
      </p:sp>
      <p:sp>
        <p:nvSpPr>
          <p:cNvPr id="3" name="Chỗ dành sẵn cho Ngày tháng 2">
            <a:extLst>
              <a:ext uri="{FF2B5EF4-FFF2-40B4-BE49-F238E27FC236}">
                <a16:creationId xmlns:a16="http://schemas.microsoft.com/office/drawing/2014/main" id="{25548FC3-73CC-4D4D-9E96-D1C889E28F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4458A-51AB-403C-996F-5F1209F9C45D}" type="datetime1">
              <a:rPr lang="en-US" smtClean="0"/>
              <a:t>3/17/2021</a:t>
            </a:fld>
            <a:endParaRPr lang="en-US" dirty="0"/>
          </a:p>
        </p:txBody>
      </p:sp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76DE944D-5ABA-4536-9103-9BC0C0BBF9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4A251-1B43-4CC9-9034-0FF2CEA1A65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8561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biLevel thresh="25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E19D62-157B-46E7-9C3C-6183E08485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9629" y="1"/>
            <a:ext cx="2144684" cy="681644"/>
          </a:xfrm>
        </p:spPr>
        <p:txBody>
          <a:bodyPr>
            <a:normAutofit/>
          </a:bodyPr>
          <a:lstStyle/>
          <a:p>
            <a:r>
              <a:rPr lang="en-US" sz="3000" b="1" dirty="0"/>
              <a:t>SOCKET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0DC1F2-C0AC-4F74-ACAE-A9CB9E7196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3345" y="681645"/>
            <a:ext cx="11305309" cy="5253644"/>
          </a:xfrm>
        </p:spPr>
        <p:txBody>
          <a:bodyPr/>
          <a:lstStyle/>
          <a:p>
            <a:r>
              <a:rPr lang="en-US" dirty="0">
                <a:solidFill>
                  <a:srgbClr val="1C9E94"/>
                </a:solidFill>
              </a:rPr>
              <a:t>Generic Socket Address Structures: struct </a:t>
            </a:r>
            <a:r>
              <a:rPr lang="en-US" dirty="0" err="1">
                <a:solidFill>
                  <a:srgbClr val="1C9E94"/>
                </a:solidFill>
              </a:rPr>
              <a:t>sockaddr</a:t>
            </a:r>
            <a:endParaRPr lang="en-US" dirty="0">
              <a:solidFill>
                <a:srgbClr val="1C9E94"/>
              </a:solidFill>
            </a:endParaRPr>
          </a:p>
          <a:p>
            <a:endParaRPr lang="en-US" dirty="0">
              <a:solidFill>
                <a:srgbClr val="1C9E94"/>
              </a:solidFill>
            </a:endParaRPr>
          </a:p>
          <a:p>
            <a:endParaRPr lang="en-US" dirty="0">
              <a:solidFill>
                <a:srgbClr val="1C9E94"/>
              </a:solidFill>
            </a:endParaRPr>
          </a:p>
        </p:txBody>
      </p:sp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C08FF6C3-1BA5-4052-85B8-A5636D5CE3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04800" y="6010275"/>
            <a:ext cx="609600" cy="365125"/>
          </a:xfrm>
        </p:spPr>
        <p:txBody>
          <a:bodyPr/>
          <a:lstStyle/>
          <a:p>
            <a:fld id="{85B4A251-1B43-4CC9-9034-0FF2CEA1A658}" type="slidenum">
              <a:rPr lang="en-US" smtClean="0"/>
              <a:t>10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71F5D8E-DFAF-49DF-A492-AFA5E8B83C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345" y="1363289"/>
            <a:ext cx="11158953" cy="168471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80CB0F7-8D52-47E1-83EA-9A81A4915B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" y="3270366"/>
            <a:ext cx="10992698" cy="2739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819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biLevel thresh="25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E19D62-157B-46E7-9C3C-6183E08485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9629" y="1"/>
            <a:ext cx="2144684" cy="681644"/>
          </a:xfrm>
        </p:spPr>
        <p:txBody>
          <a:bodyPr>
            <a:normAutofit/>
          </a:bodyPr>
          <a:lstStyle/>
          <a:p>
            <a:r>
              <a:rPr lang="en-US" sz="3000" b="1" dirty="0"/>
              <a:t>SOCKET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0DC1F2-C0AC-4F74-ACAE-A9CB9E7196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3345" y="482600"/>
            <a:ext cx="11599025" cy="5452689"/>
          </a:xfrm>
        </p:spPr>
        <p:txBody>
          <a:bodyPr/>
          <a:lstStyle/>
          <a:p>
            <a:r>
              <a:rPr lang="en-US" dirty="0">
                <a:solidFill>
                  <a:srgbClr val="1C9E94"/>
                </a:solidFill>
              </a:rPr>
              <a:t>IPv4 Socket Address Structure</a:t>
            </a:r>
          </a:p>
          <a:p>
            <a:endParaRPr lang="en-US" dirty="0">
              <a:solidFill>
                <a:srgbClr val="1C9E94"/>
              </a:solidFill>
            </a:endParaRPr>
          </a:p>
          <a:p>
            <a:endParaRPr lang="en-US" dirty="0">
              <a:solidFill>
                <a:srgbClr val="1C9E94"/>
              </a:solidFill>
            </a:endParaRPr>
          </a:p>
          <a:p>
            <a:endParaRPr lang="en-US" dirty="0">
              <a:solidFill>
                <a:srgbClr val="1C9E94"/>
              </a:solidFill>
            </a:endParaRPr>
          </a:p>
        </p:txBody>
      </p:sp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C08FF6C3-1BA5-4052-85B8-A5636D5CE3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04800" y="6010275"/>
            <a:ext cx="609600" cy="365125"/>
          </a:xfrm>
        </p:spPr>
        <p:txBody>
          <a:bodyPr/>
          <a:lstStyle/>
          <a:p>
            <a:fld id="{85B4A251-1B43-4CC9-9034-0FF2CEA1A658}" type="slidenum">
              <a:rPr lang="en-US" smtClean="0"/>
              <a:t>11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9BD1227-0150-4F78-A55B-D7D5B9A421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922711"/>
            <a:ext cx="8966314" cy="388632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CDE7440-9DD0-4566-8447-DF58932B42FF}"/>
              </a:ext>
            </a:extLst>
          </p:cNvPr>
          <p:cNvSpPr txBox="1"/>
          <p:nvPr/>
        </p:nvSpPr>
        <p:spPr>
          <a:xfrm>
            <a:off x="609600" y="4762500"/>
            <a:ext cx="1143277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FontTx/>
              <a:buNone/>
            </a:pPr>
            <a:r>
              <a:rPr lang="en-US" sz="2800" b="1" i="1" dirty="0">
                <a:latin typeface="Arial" panose="020B0604020202020204" pitchFamily="34" charset="0"/>
                <a:cs typeface="Arial" panose="020B0604020202020204" pitchFamily="34" charset="0"/>
              </a:rPr>
              <a:t>struct </a:t>
            </a:r>
            <a:r>
              <a:rPr lang="en-US" sz="2800" b="1" i="1" dirty="0" err="1">
                <a:latin typeface="Arial" panose="020B0604020202020204" pitchFamily="34" charset="0"/>
                <a:cs typeface="Arial" panose="020B0604020202020204" pitchFamily="34" charset="0"/>
              </a:rPr>
              <a:t>sockaddr_in</a:t>
            </a:r>
            <a:r>
              <a:rPr lang="en-US" sz="2800" b="1" i="1" dirty="0">
                <a:latin typeface="Arial" panose="020B0604020202020204" pitchFamily="34" charset="0"/>
                <a:cs typeface="Arial" panose="020B0604020202020204" pitchFamily="34" charset="0"/>
              </a:rPr>
              <a:t> serv; /* IPv4 socket address structure */ </a:t>
            </a:r>
          </a:p>
          <a:p>
            <a:pPr marL="0" indent="0">
              <a:buFontTx/>
              <a:buNone/>
            </a:pPr>
            <a:r>
              <a:rPr lang="en-US" sz="2800" b="1" i="1" dirty="0" smtClean="0">
                <a:latin typeface="Arial" panose="020B0604020202020204" pitchFamily="34" charset="0"/>
                <a:cs typeface="Arial" panose="020B0604020202020204" pitchFamily="34" charset="0"/>
              </a:rPr>
              <a:t>bind(</a:t>
            </a:r>
            <a:r>
              <a:rPr lang="en-US" sz="2800" b="1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sockfd</a:t>
            </a:r>
            <a:r>
              <a:rPr lang="en-US" sz="2800" b="1" i="1" dirty="0">
                <a:latin typeface="Arial" panose="020B0604020202020204" pitchFamily="34" charset="0"/>
                <a:cs typeface="Arial" panose="020B0604020202020204" pitchFamily="34" charset="0"/>
              </a:rPr>
              <a:t>, (struct </a:t>
            </a:r>
            <a:r>
              <a:rPr lang="en-US" sz="2800" b="1" i="1" dirty="0" err="1">
                <a:latin typeface="Arial" panose="020B0604020202020204" pitchFamily="34" charset="0"/>
                <a:cs typeface="Arial" panose="020B0604020202020204" pitchFamily="34" charset="0"/>
              </a:rPr>
              <a:t>sockaddr</a:t>
            </a:r>
            <a:r>
              <a:rPr lang="en-US" sz="2800" b="1" i="1" dirty="0">
                <a:latin typeface="Arial" panose="020B0604020202020204" pitchFamily="34" charset="0"/>
                <a:cs typeface="Arial" panose="020B0604020202020204" pitchFamily="34" charset="0"/>
              </a:rPr>
              <a:t> *) &amp;serv, </a:t>
            </a:r>
            <a:r>
              <a:rPr lang="en-US" sz="2800" b="1" i="1" dirty="0" err="1">
                <a:latin typeface="Arial" panose="020B0604020202020204" pitchFamily="34" charset="0"/>
                <a:cs typeface="Arial" panose="020B0604020202020204" pitchFamily="34" charset="0"/>
              </a:rPr>
              <a:t>sizeof</a:t>
            </a:r>
            <a:r>
              <a:rPr lang="en-US" sz="2800" b="1" i="1" dirty="0">
                <a:latin typeface="Arial" panose="020B0604020202020204" pitchFamily="34" charset="0"/>
                <a:cs typeface="Arial" panose="020B0604020202020204" pitchFamily="34" charset="0"/>
              </a:rPr>
              <a:t>(serv)); </a:t>
            </a:r>
            <a:endParaRPr lang="en-US" sz="2800" b="1" i="1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33179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biLevel thresh="25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E19D62-157B-46E7-9C3C-6183E08485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9629" y="1"/>
            <a:ext cx="2144684" cy="681644"/>
          </a:xfrm>
        </p:spPr>
        <p:txBody>
          <a:bodyPr>
            <a:normAutofit/>
          </a:bodyPr>
          <a:lstStyle/>
          <a:p>
            <a:r>
              <a:rPr lang="en-US" sz="3000" b="1" dirty="0"/>
              <a:t>SOCKET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0DC1F2-C0AC-4F74-ACAE-A9CB9E7196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3345" y="482600"/>
            <a:ext cx="11599025" cy="5452689"/>
          </a:xfrm>
        </p:spPr>
        <p:txBody>
          <a:bodyPr/>
          <a:lstStyle/>
          <a:p>
            <a:r>
              <a:rPr lang="en-US" dirty="0" smtClean="0">
                <a:solidFill>
                  <a:srgbClr val="1C9E94"/>
                </a:solidFill>
              </a:rPr>
              <a:t>Socket </a:t>
            </a:r>
            <a:r>
              <a:rPr lang="en-US" dirty="0">
                <a:solidFill>
                  <a:srgbClr val="1C9E94"/>
                </a:solidFill>
              </a:rPr>
              <a:t>Address Structure</a:t>
            </a:r>
          </a:p>
          <a:p>
            <a:endParaRPr lang="en-US" dirty="0">
              <a:solidFill>
                <a:srgbClr val="1C9E94"/>
              </a:solidFill>
            </a:endParaRPr>
          </a:p>
          <a:p>
            <a:endParaRPr lang="en-US" dirty="0">
              <a:solidFill>
                <a:srgbClr val="1C9E94"/>
              </a:solidFill>
            </a:endParaRPr>
          </a:p>
          <a:p>
            <a:endParaRPr lang="en-US" dirty="0">
              <a:solidFill>
                <a:srgbClr val="1C9E94"/>
              </a:solidFill>
            </a:endParaRPr>
          </a:p>
        </p:txBody>
      </p:sp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C08FF6C3-1BA5-4052-85B8-A5636D5CE3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04800" y="6010275"/>
            <a:ext cx="609600" cy="365125"/>
          </a:xfrm>
        </p:spPr>
        <p:txBody>
          <a:bodyPr/>
          <a:lstStyle/>
          <a:p>
            <a:fld id="{85B4A251-1B43-4CC9-9034-0FF2CEA1A658}" type="slidenum">
              <a:rPr lang="en-US" smtClean="0"/>
              <a:t>12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40BD9EC-FF88-46E3-B295-8787D75F63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4313" y="1031163"/>
            <a:ext cx="7444592" cy="5344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8463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biLevel thresh="25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E19D62-157B-46E7-9C3C-6183E08485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9629" y="1"/>
            <a:ext cx="2144684" cy="681644"/>
          </a:xfrm>
        </p:spPr>
        <p:txBody>
          <a:bodyPr>
            <a:normAutofit/>
          </a:bodyPr>
          <a:lstStyle/>
          <a:p>
            <a:r>
              <a:rPr lang="en-US" sz="3000" b="1" dirty="0"/>
              <a:t>SOCKET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0DC1F2-C0AC-4F74-ACAE-A9CB9E7196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3345" y="482600"/>
            <a:ext cx="11599025" cy="5452689"/>
          </a:xfrm>
        </p:spPr>
        <p:txBody>
          <a:bodyPr/>
          <a:lstStyle/>
          <a:p>
            <a:r>
              <a:rPr lang="en-US" dirty="0">
                <a:solidFill>
                  <a:srgbClr val="1C9E94"/>
                </a:solidFill>
              </a:rPr>
              <a:t>Address Translate Function: </a:t>
            </a:r>
            <a:r>
              <a:rPr lang="en-US" dirty="0" err="1">
                <a:solidFill>
                  <a:srgbClr val="1C9E94"/>
                </a:solidFill>
              </a:rPr>
              <a:t>inet_aton</a:t>
            </a:r>
            <a:r>
              <a:rPr lang="en-US" dirty="0">
                <a:solidFill>
                  <a:srgbClr val="1C9E94"/>
                </a:solidFill>
              </a:rPr>
              <a:t>, </a:t>
            </a:r>
            <a:r>
              <a:rPr lang="en-US" dirty="0" err="1">
                <a:solidFill>
                  <a:srgbClr val="1C9E94"/>
                </a:solidFill>
              </a:rPr>
              <a:t>inet_addr</a:t>
            </a:r>
            <a:r>
              <a:rPr lang="en-US" dirty="0">
                <a:solidFill>
                  <a:srgbClr val="1C9E94"/>
                </a:solidFill>
              </a:rPr>
              <a:t> vs </a:t>
            </a:r>
            <a:r>
              <a:rPr lang="en-US" dirty="0" err="1">
                <a:solidFill>
                  <a:srgbClr val="1C9E94"/>
                </a:solidFill>
              </a:rPr>
              <a:t>inet_ntoa</a:t>
            </a:r>
            <a:endParaRPr lang="en-US" dirty="0">
              <a:solidFill>
                <a:srgbClr val="1C9E94"/>
              </a:solidFill>
            </a:endParaRPr>
          </a:p>
          <a:p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IPv4 address: dotted-decimal string 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 byte ordered binary value</a:t>
            </a:r>
            <a:endParaRPr 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solidFill>
                <a:srgbClr val="1C9E94"/>
              </a:solidFill>
            </a:endParaRPr>
          </a:p>
          <a:p>
            <a:endParaRPr lang="en-US" dirty="0">
              <a:solidFill>
                <a:srgbClr val="1C9E94"/>
              </a:solidFill>
            </a:endParaRPr>
          </a:p>
        </p:txBody>
      </p:sp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C08FF6C3-1BA5-4052-85B8-A5636D5CE3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04800" y="6010275"/>
            <a:ext cx="609600" cy="365125"/>
          </a:xfrm>
        </p:spPr>
        <p:txBody>
          <a:bodyPr/>
          <a:lstStyle/>
          <a:p>
            <a:fld id="{85B4A251-1B43-4CC9-9034-0FF2CEA1A658}" type="slidenum">
              <a:rPr lang="en-US" smtClean="0"/>
              <a:t>13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2CE7AA9-89DF-4CC0-A904-77AE9ACA7C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7" y="1616378"/>
            <a:ext cx="12176825" cy="4022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5103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biLevel thresh="25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E19D62-157B-46E7-9C3C-6183E08485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9629" y="1"/>
            <a:ext cx="2144684" cy="681644"/>
          </a:xfrm>
        </p:spPr>
        <p:txBody>
          <a:bodyPr>
            <a:normAutofit/>
          </a:bodyPr>
          <a:lstStyle/>
          <a:p>
            <a:r>
              <a:rPr lang="en-US" sz="3000" b="1" dirty="0"/>
              <a:t>SOCKET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0DC1F2-C0AC-4F74-ACAE-A9CB9E7196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3345" y="482600"/>
            <a:ext cx="11599025" cy="5452689"/>
          </a:xfrm>
        </p:spPr>
        <p:txBody>
          <a:bodyPr/>
          <a:lstStyle/>
          <a:p>
            <a:r>
              <a:rPr lang="en-US" dirty="0">
                <a:solidFill>
                  <a:srgbClr val="1C9E94"/>
                </a:solidFill>
              </a:rPr>
              <a:t>Address Translate Function: </a:t>
            </a:r>
            <a:r>
              <a:rPr lang="en-US" dirty="0" err="1">
                <a:solidFill>
                  <a:srgbClr val="1C9E94"/>
                </a:solidFill>
              </a:rPr>
              <a:t>inet_aton</a:t>
            </a:r>
            <a:r>
              <a:rPr lang="en-US" dirty="0">
                <a:solidFill>
                  <a:srgbClr val="1C9E94"/>
                </a:solidFill>
              </a:rPr>
              <a:t>, </a:t>
            </a:r>
            <a:r>
              <a:rPr lang="en-US" dirty="0" err="1">
                <a:solidFill>
                  <a:srgbClr val="1C9E94"/>
                </a:solidFill>
              </a:rPr>
              <a:t>inet_addr</a:t>
            </a:r>
            <a:r>
              <a:rPr lang="en-US" dirty="0">
                <a:solidFill>
                  <a:srgbClr val="1C9E94"/>
                </a:solidFill>
              </a:rPr>
              <a:t> vs </a:t>
            </a:r>
            <a:r>
              <a:rPr lang="en-US" dirty="0" err="1">
                <a:solidFill>
                  <a:srgbClr val="1C9E94"/>
                </a:solidFill>
              </a:rPr>
              <a:t>inet_ntoa</a:t>
            </a:r>
            <a:endParaRPr lang="en-US" dirty="0">
              <a:solidFill>
                <a:srgbClr val="1C9E94"/>
              </a:solidFill>
            </a:endParaRPr>
          </a:p>
          <a:p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IPv4 address: dotted-decimal string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 byte ordered binary value</a:t>
            </a:r>
          </a:p>
          <a:p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IPv6 address: hexadecimal string byte ordered binary value</a:t>
            </a:r>
            <a:endParaRPr 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solidFill>
                <a:srgbClr val="1C9E94"/>
              </a:solidFill>
            </a:endParaRPr>
          </a:p>
          <a:p>
            <a:endParaRPr lang="en-US" dirty="0">
              <a:solidFill>
                <a:srgbClr val="1C9E94"/>
              </a:solidFill>
            </a:endParaRPr>
          </a:p>
        </p:txBody>
      </p:sp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C08FF6C3-1BA5-4052-85B8-A5636D5CE3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04800" y="6010275"/>
            <a:ext cx="609600" cy="365125"/>
          </a:xfrm>
        </p:spPr>
        <p:txBody>
          <a:bodyPr/>
          <a:lstStyle/>
          <a:p>
            <a:fld id="{85B4A251-1B43-4CC9-9034-0FF2CEA1A658}" type="slidenum">
              <a:rPr lang="en-US" smtClean="0"/>
              <a:t>14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827C390-5DBB-4FA9-B08D-E07924A77C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11" y="2196434"/>
            <a:ext cx="12099378" cy="29089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DA74E3E-44D2-4493-8C8D-DF7258F98D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9629" y="5229827"/>
            <a:ext cx="9876470" cy="705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8108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biLevel thresh="25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E19D62-157B-46E7-9C3C-6183E08485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9629" y="1"/>
            <a:ext cx="2144684" cy="681644"/>
          </a:xfrm>
        </p:spPr>
        <p:txBody>
          <a:bodyPr>
            <a:normAutofit/>
          </a:bodyPr>
          <a:lstStyle/>
          <a:p>
            <a:r>
              <a:rPr lang="en-US" sz="3000" b="1" dirty="0"/>
              <a:t>SOCKET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0DC1F2-C0AC-4F74-ACAE-A9CB9E7196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3345" y="332510"/>
            <a:ext cx="11599026" cy="5602780"/>
          </a:xfrm>
        </p:spPr>
        <p:txBody>
          <a:bodyPr/>
          <a:lstStyle/>
          <a:p>
            <a:r>
              <a:rPr lang="en-US" dirty="0">
                <a:solidFill>
                  <a:srgbClr val="1C9E94"/>
                </a:solidFill>
              </a:rPr>
              <a:t>Address Translate Function: </a:t>
            </a:r>
            <a:r>
              <a:rPr lang="en-US" dirty="0" err="1">
                <a:solidFill>
                  <a:srgbClr val="1C9E94"/>
                </a:solidFill>
              </a:rPr>
              <a:t>inet_pton</a:t>
            </a:r>
            <a:endParaRPr lang="en-US" dirty="0">
              <a:solidFill>
                <a:srgbClr val="1C9E94"/>
              </a:solidFill>
            </a:endParaRPr>
          </a:p>
          <a:p>
            <a:endParaRPr lang="en-US" dirty="0">
              <a:solidFill>
                <a:srgbClr val="1C9E94"/>
              </a:solidFill>
            </a:endParaRPr>
          </a:p>
          <a:p>
            <a:endParaRPr lang="en-US" dirty="0">
              <a:solidFill>
                <a:srgbClr val="1C9E94"/>
              </a:solidFill>
            </a:endParaRPr>
          </a:p>
        </p:txBody>
      </p:sp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C08FF6C3-1BA5-4052-85B8-A5636D5CE3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04800" y="6010275"/>
            <a:ext cx="609600" cy="365125"/>
          </a:xfrm>
        </p:spPr>
        <p:txBody>
          <a:bodyPr/>
          <a:lstStyle/>
          <a:p>
            <a:fld id="{85B4A251-1B43-4CC9-9034-0FF2CEA1A658}" type="slidenum">
              <a:rPr lang="en-US" smtClean="0"/>
              <a:t>15</a:t>
            </a:fld>
            <a:endParaRPr lang="en-US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DA061495-75B7-40B0-98C3-6F5A3AFB22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801524" y="824160"/>
            <a:ext cx="8299675" cy="6033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8941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biLevel thresh="25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E19D62-157B-46E7-9C3C-6183E08485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9629" y="1"/>
            <a:ext cx="2144684" cy="681644"/>
          </a:xfrm>
        </p:spPr>
        <p:txBody>
          <a:bodyPr>
            <a:normAutofit/>
          </a:bodyPr>
          <a:lstStyle/>
          <a:p>
            <a:r>
              <a:rPr lang="en-US" sz="3000" b="1" dirty="0"/>
              <a:t>SOCKET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0DC1F2-C0AC-4F74-ACAE-A9CB9E7196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3345" y="482600"/>
            <a:ext cx="11599025" cy="5452689"/>
          </a:xfrm>
        </p:spPr>
        <p:txBody>
          <a:bodyPr/>
          <a:lstStyle/>
          <a:p>
            <a:r>
              <a:rPr lang="en-US" dirty="0">
                <a:solidFill>
                  <a:srgbClr val="1C9E94"/>
                </a:solidFill>
              </a:rPr>
              <a:t>Address Translate Function: </a:t>
            </a:r>
            <a:r>
              <a:rPr lang="en-US" dirty="0" err="1">
                <a:solidFill>
                  <a:srgbClr val="1C9E94"/>
                </a:solidFill>
              </a:rPr>
              <a:t>sock_ntop</a:t>
            </a:r>
            <a:r>
              <a:rPr lang="en-US" dirty="0">
                <a:solidFill>
                  <a:srgbClr val="1C9E94"/>
                </a:solidFill>
              </a:rPr>
              <a:t> and related function</a:t>
            </a:r>
          </a:p>
          <a:p>
            <a:endParaRPr lang="en-US" dirty="0">
              <a:solidFill>
                <a:srgbClr val="1C9E94"/>
              </a:solidFill>
            </a:endParaRPr>
          </a:p>
          <a:p>
            <a:endParaRPr lang="en-US" dirty="0">
              <a:solidFill>
                <a:srgbClr val="1C9E94"/>
              </a:solidFill>
            </a:endParaRPr>
          </a:p>
        </p:txBody>
      </p:sp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C08FF6C3-1BA5-4052-85B8-A5636D5CE3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04800" y="6010275"/>
            <a:ext cx="609600" cy="365125"/>
          </a:xfrm>
        </p:spPr>
        <p:txBody>
          <a:bodyPr/>
          <a:lstStyle/>
          <a:p>
            <a:fld id="{85B4A251-1B43-4CC9-9034-0FF2CEA1A658}" type="slidenum">
              <a:rPr lang="en-US" smtClean="0"/>
              <a:t>16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A3F941C-A5B5-4622-83AF-5285872318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1063827"/>
            <a:ext cx="12186328" cy="27080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CAD693F-13C2-4D59-8E22-47963E1231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1971" y="3865165"/>
            <a:ext cx="10002570" cy="1976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5979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biLevel thresh="25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E19D62-157B-46E7-9C3C-6183E08485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9629" y="1"/>
            <a:ext cx="2144684" cy="681644"/>
          </a:xfrm>
        </p:spPr>
        <p:txBody>
          <a:bodyPr>
            <a:normAutofit/>
          </a:bodyPr>
          <a:lstStyle/>
          <a:p>
            <a:r>
              <a:rPr lang="en-US" sz="3000" b="1" dirty="0"/>
              <a:t>SOCKET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0DC1F2-C0AC-4F74-ACAE-A9CB9E7196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3345" y="482600"/>
            <a:ext cx="11599025" cy="5452689"/>
          </a:xfrm>
        </p:spPr>
        <p:txBody>
          <a:bodyPr/>
          <a:lstStyle/>
          <a:p>
            <a:r>
              <a:rPr lang="en-US" dirty="0">
                <a:solidFill>
                  <a:srgbClr val="1C9E94"/>
                </a:solidFill>
              </a:rPr>
              <a:t>Creating a socket: socket()</a:t>
            </a:r>
          </a:p>
          <a:p>
            <a:endParaRPr lang="en-US" dirty="0">
              <a:solidFill>
                <a:srgbClr val="1C9E94"/>
              </a:solidFill>
            </a:endParaRPr>
          </a:p>
          <a:p>
            <a:endParaRPr lang="en-US" dirty="0">
              <a:solidFill>
                <a:srgbClr val="1C9E94"/>
              </a:solidFill>
            </a:endParaRPr>
          </a:p>
        </p:txBody>
      </p:sp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C08FF6C3-1BA5-4052-85B8-A5636D5CE3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04800" y="6010275"/>
            <a:ext cx="609600" cy="365125"/>
          </a:xfrm>
        </p:spPr>
        <p:txBody>
          <a:bodyPr/>
          <a:lstStyle/>
          <a:p>
            <a:fld id="{85B4A251-1B43-4CC9-9034-0FF2CEA1A658}" type="slidenum">
              <a:rPr lang="en-US" smtClean="0"/>
              <a:t>17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05AEFB3-F15E-4444-8CF4-CC37F62F1C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345" y="1164244"/>
            <a:ext cx="11305310" cy="16116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09F5B39-FD43-4D9B-9DE5-CB3EC4F281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4813" y="2659082"/>
            <a:ext cx="4581952" cy="17778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9EE1E47-4C6A-47E3-8195-D880AA458C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10480" y="2695566"/>
            <a:ext cx="5034463" cy="174137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8303F98-89AB-4241-8400-BA77480C35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14753" y="4393088"/>
            <a:ext cx="5204023" cy="1617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5321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biLevel thresh="25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E19D62-157B-46E7-9C3C-6183E08485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9629" y="1"/>
            <a:ext cx="2144684" cy="681644"/>
          </a:xfrm>
        </p:spPr>
        <p:txBody>
          <a:bodyPr>
            <a:normAutofit/>
          </a:bodyPr>
          <a:lstStyle/>
          <a:p>
            <a:r>
              <a:rPr lang="en-US" sz="3000" b="1" dirty="0"/>
              <a:t>SOCKET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0DC1F2-C0AC-4F74-ACAE-A9CB9E7196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3345" y="482600"/>
            <a:ext cx="11599025" cy="5452689"/>
          </a:xfrm>
        </p:spPr>
        <p:txBody>
          <a:bodyPr/>
          <a:lstStyle/>
          <a:p>
            <a:r>
              <a:rPr lang="en-US" dirty="0">
                <a:solidFill>
                  <a:srgbClr val="1C9E94"/>
                </a:solidFill>
              </a:rPr>
              <a:t>Creating a socket: socket()</a:t>
            </a:r>
          </a:p>
          <a:p>
            <a:endParaRPr lang="en-US" dirty="0">
              <a:solidFill>
                <a:srgbClr val="1C9E94"/>
              </a:solidFill>
            </a:endParaRPr>
          </a:p>
          <a:p>
            <a:endParaRPr lang="en-US" dirty="0">
              <a:solidFill>
                <a:srgbClr val="1C9E94"/>
              </a:solidFill>
            </a:endParaRPr>
          </a:p>
        </p:txBody>
      </p:sp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C08FF6C3-1BA5-4052-85B8-A5636D5CE3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04800" y="6010275"/>
            <a:ext cx="609600" cy="365125"/>
          </a:xfrm>
        </p:spPr>
        <p:txBody>
          <a:bodyPr/>
          <a:lstStyle/>
          <a:p>
            <a:fld id="{85B4A251-1B43-4CC9-9034-0FF2CEA1A658}" type="slidenum">
              <a:rPr lang="en-US" smtClean="0"/>
              <a:t>18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00C4CFF-E79D-4B78-AABD-6DE1C9CF42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9056" y="1409024"/>
            <a:ext cx="5642944" cy="249169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962940B-43C2-44D2-A5FB-9EEBF75534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715" y="1164244"/>
            <a:ext cx="6255341" cy="4025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8331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biLevel thresh="25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E19D62-157B-46E7-9C3C-6183E08485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9629" y="1"/>
            <a:ext cx="2144684" cy="681644"/>
          </a:xfrm>
        </p:spPr>
        <p:txBody>
          <a:bodyPr>
            <a:normAutofit/>
          </a:bodyPr>
          <a:lstStyle/>
          <a:p>
            <a:r>
              <a:rPr lang="en-US" sz="3000" b="1" dirty="0"/>
              <a:t>SOCKET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0DC1F2-C0AC-4F74-ACAE-A9CB9E7196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3345" y="482600"/>
            <a:ext cx="11599025" cy="5452689"/>
          </a:xfrm>
        </p:spPr>
        <p:txBody>
          <a:bodyPr/>
          <a:lstStyle/>
          <a:p>
            <a:r>
              <a:rPr lang="en-US" dirty="0">
                <a:solidFill>
                  <a:srgbClr val="1C9E94"/>
                </a:solidFill>
              </a:rPr>
              <a:t>Creating a socket: socket()</a:t>
            </a:r>
          </a:p>
          <a:p>
            <a:endParaRPr lang="en-US" dirty="0">
              <a:solidFill>
                <a:srgbClr val="1C9E94"/>
              </a:solidFill>
            </a:endParaRPr>
          </a:p>
          <a:p>
            <a:endParaRPr lang="en-US" dirty="0">
              <a:solidFill>
                <a:srgbClr val="1C9E94"/>
              </a:solidFill>
            </a:endParaRPr>
          </a:p>
        </p:txBody>
      </p:sp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C08FF6C3-1BA5-4052-85B8-A5636D5CE3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04800" y="6010275"/>
            <a:ext cx="609600" cy="365125"/>
          </a:xfrm>
        </p:spPr>
        <p:txBody>
          <a:bodyPr/>
          <a:lstStyle/>
          <a:p>
            <a:fld id="{85B4A251-1B43-4CC9-9034-0FF2CEA1A658}" type="slidenum">
              <a:rPr lang="en-US" smtClean="0"/>
              <a:t>19</a:t>
            </a:fld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1324236-49E3-4061-87FC-3C785CAF24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3854" y="1005838"/>
            <a:ext cx="6504695" cy="5369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6871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biLevel thresh="25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BE8CBE-2A9D-4C65-B8E9-F098C2F60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25256"/>
            <a:ext cx="10972800" cy="1143000"/>
          </a:xfrm>
        </p:spPr>
        <p:txBody>
          <a:bodyPr/>
          <a:lstStyle/>
          <a:p>
            <a:r>
              <a:rPr lang="en-US" dirty="0"/>
              <a:t>CONTENT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98BB4C3-C524-4BC0-807E-7BFFEF8DF3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4458A-51AB-403C-996F-5F1209F9C45D}" type="datetime1">
              <a:rPr lang="en-US" smtClean="0"/>
              <a:t>3/17/2021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E50144-3375-42B7-ABFD-73C83620F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4A251-1B43-4CC9-9034-0FF2CEA1A658}" type="slidenum">
              <a:rPr lang="en-US" smtClean="0"/>
              <a:t>2</a:t>
            </a:fld>
            <a:endParaRPr lang="en-US"/>
          </a:p>
        </p:txBody>
      </p:sp>
      <p:sp>
        <p:nvSpPr>
          <p:cNvPr id="8" name="Straight Connector 7"/>
          <p:cNvSpPr/>
          <p:nvPr/>
        </p:nvSpPr>
        <p:spPr>
          <a:xfrm>
            <a:off x="1309815" y="4809988"/>
            <a:ext cx="8921579" cy="0"/>
          </a:xfrm>
          <a:prstGeom prst="line">
            <a:avLst/>
          </a:prstGeom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9" name="Straight Connector 8"/>
          <p:cNvSpPr/>
          <p:nvPr/>
        </p:nvSpPr>
        <p:spPr>
          <a:xfrm>
            <a:off x="1309815" y="3610711"/>
            <a:ext cx="8921579" cy="0"/>
          </a:xfrm>
          <a:prstGeom prst="line">
            <a:avLst/>
          </a:prstGeom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0" name="Straight Connector 9"/>
          <p:cNvSpPr/>
          <p:nvPr/>
        </p:nvSpPr>
        <p:spPr>
          <a:xfrm>
            <a:off x="1309815" y="2411433"/>
            <a:ext cx="8921579" cy="0"/>
          </a:xfrm>
          <a:prstGeom prst="line">
            <a:avLst/>
          </a:prstGeom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1" name="Rectangle 10"/>
          <p:cNvSpPr/>
          <p:nvPr/>
        </p:nvSpPr>
        <p:spPr>
          <a:xfrm>
            <a:off x="3629424" y="1269264"/>
            <a:ext cx="7952975" cy="1142168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pPr lvl="0"/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r>
              <a:rPr lang="en-US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SOCKET in TCP/IP model</a:t>
            </a:r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Freeform 11"/>
          <p:cNvSpPr/>
          <p:nvPr/>
        </p:nvSpPr>
        <p:spPr>
          <a:xfrm>
            <a:off x="1177006" y="1659503"/>
            <a:ext cx="1567200" cy="1142168"/>
          </a:xfrm>
          <a:custGeom>
            <a:avLst/>
            <a:gdLst>
              <a:gd name="connsiteX0" fmla="*/ 190399 w 2319610"/>
              <a:gd name="connsiteY0" fmla="*/ 0 h 1142168"/>
              <a:gd name="connsiteX1" fmla="*/ 2129211 w 2319610"/>
              <a:gd name="connsiteY1" fmla="*/ 0 h 1142168"/>
              <a:gd name="connsiteX2" fmla="*/ 2319610 w 2319610"/>
              <a:gd name="connsiteY2" fmla="*/ 190399 h 1142168"/>
              <a:gd name="connsiteX3" fmla="*/ 2319610 w 2319610"/>
              <a:gd name="connsiteY3" fmla="*/ 1142168 h 1142168"/>
              <a:gd name="connsiteX4" fmla="*/ 2319610 w 2319610"/>
              <a:gd name="connsiteY4" fmla="*/ 1142168 h 1142168"/>
              <a:gd name="connsiteX5" fmla="*/ 0 w 2319610"/>
              <a:gd name="connsiteY5" fmla="*/ 1142168 h 1142168"/>
              <a:gd name="connsiteX6" fmla="*/ 0 w 2319610"/>
              <a:gd name="connsiteY6" fmla="*/ 1142168 h 1142168"/>
              <a:gd name="connsiteX7" fmla="*/ 0 w 2319610"/>
              <a:gd name="connsiteY7" fmla="*/ 190399 h 1142168"/>
              <a:gd name="connsiteX8" fmla="*/ 190399 w 2319610"/>
              <a:gd name="connsiteY8" fmla="*/ 0 h 1142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19610" h="1142168">
                <a:moveTo>
                  <a:pt x="190399" y="0"/>
                </a:moveTo>
                <a:lnTo>
                  <a:pt x="2129211" y="0"/>
                </a:lnTo>
                <a:cubicBezTo>
                  <a:pt x="2234365" y="0"/>
                  <a:pt x="2319610" y="85245"/>
                  <a:pt x="2319610" y="190399"/>
                </a:cubicBezTo>
                <a:lnTo>
                  <a:pt x="2319610" y="1142168"/>
                </a:lnTo>
                <a:lnTo>
                  <a:pt x="2319610" y="1142168"/>
                </a:lnTo>
                <a:lnTo>
                  <a:pt x="0" y="1142168"/>
                </a:lnTo>
                <a:lnTo>
                  <a:pt x="0" y="1142168"/>
                </a:lnTo>
                <a:lnTo>
                  <a:pt x="0" y="190399"/>
                </a:lnTo>
                <a:cubicBezTo>
                  <a:pt x="0" y="85245"/>
                  <a:pt x="85245" y="0"/>
                  <a:pt x="190399" y="0"/>
                </a:cubicBezTo>
                <a:close/>
              </a:path>
            </a:pathLst>
          </a:custGeom>
          <a:gradFill flip="none" rotWithShape="0">
            <a:gsLst>
              <a:gs pos="0">
                <a:srgbClr val="1EA69A">
                  <a:shade val="30000"/>
                  <a:satMod val="115000"/>
                </a:srgbClr>
              </a:gs>
              <a:gs pos="50000">
                <a:srgbClr val="1EA69A">
                  <a:shade val="67500"/>
                  <a:satMod val="115000"/>
                </a:srgbClr>
              </a:gs>
              <a:gs pos="100000">
                <a:srgbClr val="1EA69A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5296" tIns="105296" rIns="105296" bIns="49530" numCol="1" spcCol="1270" anchor="ctr" anchorCtr="0">
            <a:noAutofit/>
          </a:bodyPr>
          <a:lstStyle/>
          <a:p>
            <a:pPr lvl="0" algn="ctr" defTabSz="115570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600" b="0" kern="1200" dirty="0"/>
              <a:t>I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629425" y="2468542"/>
            <a:ext cx="6601968" cy="1142168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pPr lvl="0"/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TCP SOCKET</a:t>
            </a:r>
          </a:p>
          <a:p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Freeform 13"/>
          <p:cNvSpPr/>
          <p:nvPr/>
        </p:nvSpPr>
        <p:spPr>
          <a:xfrm>
            <a:off x="1177006" y="2869836"/>
            <a:ext cx="1567200" cy="1142168"/>
          </a:xfrm>
          <a:custGeom>
            <a:avLst/>
            <a:gdLst>
              <a:gd name="connsiteX0" fmla="*/ 190399 w 2319610"/>
              <a:gd name="connsiteY0" fmla="*/ 0 h 1142168"/>
              <a:gd name="connsiteX1" fmla="*/ 2129211 w 2319610"/>
              <a:gd name="connsiteY1" fmla="*/ 0 h 1142168"/>
              <a:gd name="connsiteX2" fmla="*/ 2319610 w 2319610"/>
              <a:gd name="connsiteY2" fmla="*/ 190399 h 1142168"/>
              <a:gd name="connsiteX3" fmla="*/ 2319610 w 2319610"/>
              <a:gd name="connsiteY3" fmla="*/ 1142168 h 1142168"/>
              <a:gd name="connsiteX4" fmla="*/ 2319610 w 2319610"/>
              <a:gd name="connsiteY4" fmla="*/ 1142168 h 1142168"/>
              <a:gd name="connsiteX5" fmla="*/ 0 w 2319610"/>
              <a:gd name="connsiteY5" fmla="*/ 1142168 h 1142168"/>
              <a:gd name="connsiteX6" fmla="*/ 0 w 2319610"/>
              <a:gd name="connsiteY6" fmla="*/ 1142168 h 1142168"/>
              <a:gd name="connsiteX7" fmla="*/ 0 w 2319610"/>
              <a:gd name="connsiteY7" fmla="*/ 190399 h 1142168"/>
              <a:gd name="connsiteX8" fmla="*/ 190399 w 2319610"/>
              <a:gd name="connsiteY8" fmla="*/ 0 h 1142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19610" h="1142168">
                <a:moveTo>
                  <a:pt x="190399" y="0"/>
                </a:moveTo>
                <a:lnTo>
                  <a:pt x="2129211" y="0"/>
                </a:lnTo>
                <a:cubicBezTo>
                  <a:pt x="2234365" y="0"/>
                  <a:pt x="2319610" y="85245"/>
                  <a:pt x="2319610" y="190399"/>
                </a:cubicBezTo>
                <a:lnTo>
                  <a:pt x="2319610" y="1142168"/>
                </a:lnTo>
                <a:lnTo>
                  <a:pt x="2319610" y="1142168"/>
                </a:lnTo>
                <a:lnTo>
                  <a:pt x="0" y="1142168"/>
                </a:lnTo>
                <a:lnTo>
                  <a:pt x="0" y="1142168"/>
                </a:lnTo>
                <a:lnTo>
                  <a:pt x="0" y="190399"/>
                </a:lnTo>
                <a:cubicBezTo>
                  <a:pt x="0" y="85245"/>
                  <a:pt x="85245" y="0"/>
                  <a:pt x="190399" y="0"/>
                </a:cubicBezTo>
                <a:close/>
              </a:path>
            </a:pathLst>
          </a:custGeom>
          <a:gradFill flip="none" rotWithShape="0">
            <a:gsLst>
              <a:gs pos="0">
                <a:srgbClr val="1EA69A">
                  <a:shade val="30000"/>
                  <a:satMod val="115000"/>
                </a:srgbClr>
              </a:gs>
              <a:gs pos="50000">
                <a:srgbClr val="1EA69A">
                  <a:shade val="67500"/>
                  <a:satMod val="115000"/>
                </a:srgbClr>
              </a:gs>
              <a:gs pos="100000">
                <a:srgbClr val="1EA69A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5296" tIns="105296" rIns="105296" bIns="49530" numCol="1" spcCol="1270" anchor="ctr" anchorCtr="0">
            <a:noAutofit/>
          </a:bodyPr>
          <a:lstStyle/>
          <a:p>
            <a:pPr lvl="0" algn="ctr"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600" b="1" kern="1200" dirty="0"/>
              <a:t>II</a:t>
            </a:r>
          </a:p>
        </p:txBody>
      </p:sp>
      <p:sp>
        <p:nvSpPr>
          <p:cNvPr id="15" name="Rectangle 14"/>
          <p:cNvSpPr/>
          <p:nvPr/>
        </p:nvSpPr>
        <p:spPr>
          <a:xfrm>
            <a:off x="3629425" y="3667819"/>
            <a:ext cx="6601968" cy="1142168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pPr lvl="0"/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UDP SOCKET</a:t>
            </a:r>
          </a:p>
          <a:p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Freeform 15"/>
          <p:cNvSpPr/>
          <p:nvPr/>
        </p:nvSpPr>
        <p:spPr>
          <a:xfrm>
            <a:off x="1177006" y="4056329"/>
            <a:ext cx="1567200" cy="1142168"/>
          </a:xfrm>
          <a:custGeom>
            <a:avLst/>
            <a:gdLst>
              <a:gd name="connsiteX0" fmla="*/ 190399 w 2319610"/>
              <a:gd name="connsiteY0" fmla="*/ 0 h 1142168"/>
              <a:gd name="connsiteX1" fmla="*/ 2129211 w 2319610"/>
              <a:gd name="connsiteY1" fmla="*/ 0 h 1142168"/>
              <a:gd name="connsiteX2" fmla="*/ 2319610 w 2319610"/>
              <a:gd name="connsiteY2" fmla="*/ 190399 h 1142168"/>
              <a:gd name="connsiteX3" fmla="*/ 2319610 w 2319610"/>
              <a:gd name="connsiteY3" fmla="*/ 1142168 h 1142168"/>
              <a:gd name="connsiteX4" fmla="*/ 2319610 w 2319610"/>
              <a:gd name="connsiteY4" fmla="*/ 1142168 h 1142168"/>
              <a:gd name="connsiteX5" fmla="*/ 0 w 2319610"/>
              <a:gd name="connsiteY5" fmla="*/ 1142168 h 1142168"/>
              <a:gd name="connsiteX6" fmla="*/ 0 w 2319610"/>
              <a:gd name="connsiteY6" fmla="*/ 1142168 h 1142168"/>
              <a:gd name="connsiteX7" fmla="*/ 0 w 2319610"/>
              <a:gd name="connsiteY7" fmla="*/ 190399 h 1142168"/>
              <a:gd name="connsiteX8" fmla="*/ 190399 w 2319610"/>
              <a:gd name="connsiteY8" fmla="*/ 0 h 1142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19610" h="1142168">
                <a:moveTo>
                  <a:pt x="190399" y="0"/>
                </a:moveTo>
                <a:lnTo>
                  <a:pt x="2129211" y="0"/>
                </a:lnTo>
                <a:cubicBezTo>
                  <a:pt x="2234365" y="0"/>
                  <a:pt x="2319610" y="85245"/>
                  <a:pt x="2319610" y="190399"/>
                </a:cubicBezTo>
                <a:lnTo>
                  <a:pt x="2319610" y="1142168"/>
                </a:lnTo>
                <a:lnTo>
                  <a:pt x="2319610" y="1142168"/>
                </a:lnTo>
                <a:lnTo>
                  <a:pt x="0" y="1142168"/>
                </a:lnTo>
                <a:lnTo>
                  <a:pt x="0" y="1142168"/>
                </a:lnTo>
                <a:lnTo>
                  <a:pt x="0" y="190399"/>
                </a:lnTo>
                <a:cubicBezTo>
                  <a:pt x="0" y="85245"/>
                  <a:pt x="85245" y="0"/>
                  <a:pt x="190399" y="0"/>
                </a:cubicBezTo>
                <a:close/>
              </a:path>
            </a:pathLst>
          </a:custGeom>
          <a:gradFill flip="none" rotWithShape="0">
            <a:gsLst>
              <a:gs pos="0">
                <a:srgbClr val="1EA69A">
                  <a:shade val="30000"/>
                  <a:satMod val="115000"/>
                </a:srgbClr>
              </a:gs>
              <a:gs pos="50000">
                <a:srgbClr val="1EA69A">
                  <a:shade val="67500"/>
                  <a:satMod val="115000"/>
                </a:srgbClr>
              </a:gs>
              <a:gs pos="100000">
                <a:srgbClr val="1EA69A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5296" tIns="105296" rIns="105296" bIns="49530" numCol="1" spcCol="1270" anchor="ctr" anchorCtr="0">
            <a:noAutofit/>
          </a:bodyPr>
          <a:lstStyle/>
          <a:p>
            <a:pPr lvl="0" algn="ctr"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600" b="1" kern="1200" dirty="0"/>
              <a:t>III</a:t>
            </a:r>
          </a:p>
        </p:txBody>
      </p:sp>
    </p:spTree>
    <p:extLst>
      <p:ext uri="{BB962C8B-B14F-4D97-AF65-F5344CB8AC3E}">
        <p14:creationId xmlns:p14="http://schemas.microsoft.com/office/powerpoint/2010/main" val="33002968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biLevel thresh="25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E19D62-157B-46E7-9C3C-6183E08485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9629" y="1"/>
            <a:ext cx="2144684" cy="681644"/>
          </a:xfrm>
        </p:spPr>
        <p:txBody>
          <a:bodyPr>
            <a:normAutofit/>
          </a:bodyPr>
          <a:lstStyle/>
          <a:p>
            <a:r>
              <a:rPr lang="en-US" sz="3000" b="1" dirty="0"/>
              <a:t>SOCKET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0DC1F2-C0AC-4F74-ACAE-A9CB9E7196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3345" y="482600"/>
            <a:ext cx="11599025" cy="5452689"/>
          </a:xfrm>
        </p:spPr>
        <p:txBody>
          <a:bodyPr/>
          <a:lstStyle/>
          <a:p>
            <a:r>
              <a:rPr lang="en-US" dirty="0">
                <a:solidFill>
                  <a:srgbClr val="1C9E94"/>
                </a:solidFill>
              </a:rPr>
              <a:t>Binding a Socket to an Address: bind()</a:t>
            </a:r>
          </a:p>
          <a:p>
            <a:endParaRPr lang="en-US" dirty="0">
              <a:solidFill>
                <a:srgbClr val="1C9E94"/>
              </a:solidFill>
            </a:endParaRPr>
          </a:p>
        </p:txBody>
      </p:sp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C08FF6C3-1BA5-4052-85B8-A5636D5CE3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04800" y="6010275"/>
            <a:ext cx="609600" cy="365125"/>
          </a:xfrm>
        </p:spPr>
        <p:txBody>
          <a:bodyPr/>
          <a:lstStyle/>
          <a:p>
            <a:fld id="{85B4A251-1B43-4CC9-9034-0FF2CEA1A658}" type="slidenum">
              <a:rPr lang="en-US" smtClean="0"/>
              <a:t>20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B3EA284-C419-4664-9CFB-62E34B3AA7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232" y="1164243"/>
            <a:ext cx="11492189" cy="162100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DA0A155-E432-4F39-9228-E400F7507108}"/>
              </a:ext>
            </a:extLst>
          </p:cNvPr>
          <p:cNvSpPr txBox="1"/>
          <p:nvPr/>
        </p:nvSpPr>
        <p:spPr>
          <a:xfrm>
            <a:off x="304800" y="2859348"/>
            <a:ext cx="93262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- Assign a local protocol address to a socket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E0A4112-78C1-4447-8EF6-FA025B6D55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345" y="3309352"/>
            <a:ext cx="9326286" cy="2393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4494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biLevel thresh="25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E19D62-157B-46E7-9C3C-6183E08485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9629" y="1"/>
            <a:ext cx="2144684" cy="681644"/>
          </a:xfrm>
        </p:spPr>
        <p:txBody>
          <a:bodyPr>
            <a:normAutofit/>
          </a:bodyPr>
          <a:lstStyle/>
          <a:p>
            <a:r>
              <a:rPr lang="en-US" sz="3000" b="1" dirty="0"/>
              <a:t>SOCKET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0DC1F2-C0AC-4F74-ACAE-A9CB9E7196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3345" y="482600"/>
            <a:ext cx="11599025" cy="5452689"/>
          </a:xfrm>
        </p:spPr>
        <p:txBody>
          <a:bodyPr/>
          <a:lstStyle/>
          <a:p>
            <a:r>
              <a:rPr lang="en-US" dirty="0" err="1">
                <a:solidFill>
                  <a:srgbClr val="1C9E94"/>
                </a:solidFill>
              </a:rPr>
              <a:t>Readn</a:t>
            </a:r>
            <a:r>
              <a:rPr lang="en-US" dirty="0">
                <a:solidFill>
                  <a:srgbClr val="1C9E94"/>
                </a:solidFill>
              </a:rPr>
              <a:t>, </a:t>
            </a:r>
            <a:r>
              <a:rPr lang="en-US" dirty="0" err="1">
                <a:solidFill>
                  <a:srgbClr val="1C9E94"/>
                </a:solidFill>
              </a:rPr>
              <a:t>Writen</a:t>
            </a:r>
            <a:r>
              <a:rPr lang="en-US" dirty="0">
                <a:solidFill>
                  <a:srgbClr val="1C9E94"/>
                </a:solidFill>
              </a:rPr>
              <a:t> and </a:t>
            </a:r>
            <a:r>
              <a:rPr lang="en-US" dirty="0" err="1">
                <a:solidFill>
                  <a:srgbClr val="1C9E94"/>
                </a:solidFill>
              </a:rPr>
              <a:t>Readline</a:t>
            </a:r>
            <a:r>
              <a:rPr lang="en-US" dirty="0">
                <a:solidFill>
                  <a:srgbClr val="1C9E94"/>
                </a:solidFill>
              </a:rPr>
              <a:t> functions</a:t>
            </a:r>
          </a:p>
          <a:p>
            <a:endParaRPr lang="en-US" dirty="0">
              <a:solidFill>
                <a:srgbClr val="1C9E94"/>
              </a:solidFill>
            </a:endParaRPr>
          </a:p>
        </p:txBody>
      </p:sp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C08FF6C3-1BA5-4052-85B8-A5636D5CE3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04800" y="6010275"/>
            <a:ext cx="609600" cy="365125"/>
          </a:xfrm>
        </p:spPr>
        <p:txBody>
          <a:bodyPr/>
          <a:lstStyle/>
          <a:p>
            <a:fld id="{85B4A251-1B43-4CC9-9034-0FF2CEA1A658}" type="slidenum">
              <a:rPr lang="en-US" smtClean="0"/>
              <a:t>21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A8AC86-5669-4495-ADC4-8A52A7CF41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591" y="1164244"/>
            <a:ext cx="11992286" cy="2689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904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biLevel thresh="25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E19D62-157B-46E7-9C3C-6183E08485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9629" y="1"/>
            <a:ext cx="2144684" cy="681644"/>
          </a:xfrm>
        </p:spPr>
        <p:txBody>
          <a:bodyPr>
            <a:normAutofit/>
          </a:bodyPr>
          <a:lstStyle/>
          <a:p>
            <a:r>
              <a:rPr lang="en-US" sz="3000" b="1" dirty="0"/>
              <a:t>SOCKET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0DC1F2-C0AC-4F74-ACAE-A9CB9E7196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3345" y="482600"/>
            <a:ext cx="11599025" cy="5452689"/>
          </a:xfrm>
        </p:spPr>
        <p:txBody>
          <a:bodyPr/>
          <a:lstStyle/>
          <a:p>
            <a:r>
              <a:rPr lang="en-US" dirty="0" err="1">
                <a:solidFill>
                  <a:srgbClr val="1C9E94"/>
                </a:solidFill>
              </a:rPr>
              <a:t>Readn</a:t>
            </a:r>
            <a:r>
              <a:rPr lang="en-US" dirty="0">
                <a:solidFill>
                  <a:srgbClr val="1C9E94"/>
                </a:solidFill>
              </a:rPr>
              <a:t>, </a:t>
            </a:r>
            <a:r>
              <a:rPr lang="en-US" dirty="0" err="1">
                <a:solidFill>
                  <a:srgbClr val="1C9E94"/>
                </a:solidFill>
              </a:rPr>
              <a:t>Writen</a:t>
            </a:r>
            <a:r>
              <a:rPr lang="en-US" dirty="0">
                <a:solidFill>
                  <a:srgbClr val="1C9E94"/>
                </a:solidFill>
              </a:rPr>
              <a:t> and </a:t>
            </a:r>
            <a:r>
              <a:rPr lang="en-US" dirty="0" err="1">
                <a:solidFill>
                  <a:srgbClr val="1C9E94"/>
                </a:solidFill>
              </a:rPr>
              <a:t>Readline</a:t>
            </a:r>
            <a:r>
              <a:rPr lang="en-US" dirty="0">
                <a:solidFill>
                  <a:srgbClr val="1C9E94"/>
                </a:solidFill>
              </a:rPr>
              <a:t> functions</a:t>
            </a:r>
          </a:p>
          <a:p>
            <a:endParaRPr lang="en-US" dirty="0">
              <a:solidFill>
                <a:srgbClr val="1C9E94"/>
              </a:solidFill>
            </a:endParaRPr>
          </a:p>
        </p:txBody>
      </p:sp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C08FF6C3-1BA5-4052-85B8-A5636D5CE3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04800" y="6010275"/>
            <a:ext cx="609600" cy="365125"/>
          </a:xfrm>
        </p:spPr>
        <p:txBody>
          <a:bodyPr/>
          <a:lstStyle/>
          <a:p>
            <a:fld id="{85B4A251-1B43-4CC9-9034-0FF2CEA1A658}" type="slidenum">
              <a:rPr lang="en-US" smtClean="0"/>
              <a:t>22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0246CA3-173F-4495-82AE-F3FA7EEBC5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1971" y="1045028"/>
            <a:ext cx="3151427" cy="533037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41F856F-D6AD-4C95-872B-ACF04207AF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2705" y="7604"/>
            <a:ext cx="3734252" cy="6367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5101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biLevel thresh="25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E19D62-157B-46E7-9C3C-6183E08485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9629" y="1"/>
            <a:ext cx="2144684" cy="681644"/>
          </a:xfrm>
        </p:spPr>
        <p:txBody>
          <a:bodyPr>
            <a:normAutofit fontScale="90000"/>
          </a:bodyPr>
          <a:lstStyle/>
          <a:p>
            <a:r>
              <a:rPr lang="en-US" sz="3000" b="1" dirty="0"/>
              <a:t>TCP Socket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0DC1F2-C0AC-4F74-ACAE-A9CB9E7196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3345" y="681645"/>
            <a:ext cx="11305309" cy="5253644"/>
          </a:xfrm>
        </p:spPr>
        <p:txBody>
          <a:bodyPr/>
          <a:lstStyle/>
          <a:p>
            <a:r>
              <a:rPr lang="en-US" dirty="0">
                <a:solidFill>
                  <a:srgbClr val="1C9E94"/>
                </a:solidFill>
              </a:rPr>
              <a:t>TCP Protocol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Connection-oriented protocol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Reliable transfer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Flow control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Congestion control</a:t>
            </a:r>
          </a:p>
        </p:txBody>
      </p:sp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C08FF6C3-1BA5-4052-85B8-A5636D5CE3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04800" y="6010275"/>
            <a:ext cx="609600" cy="365125"/>
          </a:xfrm>
        </p:spPr>
        <p:txBody>
          <a:bodyPr/>
          <a:lstStyle/>
          <a:p>
            <a:fld id="{85B4A251-1B43-4CC9-9034-0FF2CEA1A65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8425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biLevel thresh="25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E19D62-157B-46E7-9C3C-6183E08485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9629" y="1"/>
            <a:ext cx="2144684" cy="681644"/>
          </a:xfrm>
        </p:spPr>
        <p:txBody>
          <a:bodyPr>
            <a:normAutofit fontScale="90000"/>
          </a:bodyPr>
          <a:lstStyle/>
          <a:p>
            <a:r>
              <a:rPr lang="en-US" sz="3000" b="1" dirty="0"/>
              <a:t>TCP Socket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0DC1F2-C0AC-4F74-ACAE-A9CB9E7196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3346" y="681645"/>
            <a:ext cx="4609350" cy="5328630"/>
          </a:xfrm>
        </p:spPr>
        <p:txBody>
          <a:bodyPr/>
          <a:lstStyle/>
          <a:p>
            <a:r>
              <a:rPr lang="en-US" dirty="0">
                <a:solidFill>
                  <a:srgbClr val="1C9E94"/>
                </a:solidFill>
              </a:rPr>
              <a:t>TCP Protocol Connection</a:t>
            </a: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Full-duplex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Use send buffer and receive buffer</a:t>
            </a:r>
          </a:p>
        </p:txBody>
      </p:sp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C08FF6C3-1BA5-4052-85B8-A5636D5CE3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04800" y="6010275"/>
            <a:ext cx="609600" cy="365125"/>
          </a:xfrm>
        </p:spPr>
        <p:txBody>
          <a:bodyPr/>
          <a:lstStyle/>
          <a:p>
            <a:fld id="{85B4A251-1B43-4CC9-9034-0FF2CEA1A658}" type="slidenum">
              <a:rPr lang="en-US" smtClean="0"/>
              <a:t>24</a:t>
            </a:fld>
            <a:endParaRPr lang="en-US"/>
          </a:p>
        </p:txBody>
      </p:sp>
      <p:pic>
        <p:nvPicPr>
          <p:cNvPr id="1026" name="Picture 2" descr="PPT - TCP Client-Server Model PowerPoint Presentation, free download -  ID:674391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8854" y="865649"/>
            <a:ext cx="7190547" cy="5392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50929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biLevel thresh="25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E19D62-157B-46E7-9C3C-6183E08485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9629" y="1"/>
            <a:ext cx="2144684" cy="681644"/>
          </a:xfrm>
        </p:spPr>
        <p:txBody>
          <a:bodyPr>
            <a:normAutofit fontScale="90000"/>
          </a:bodyPr>
          <a:lstStyle/>
          <a:p>
            <a:r>
              <a:rPr lang="en-US" sz="3000" b="1" dirty="0"/>
              <a:t>TCP Socket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0DC1F2-C0AC-4F74-ACAE-A9CB9E7196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3345" y="681645"/>
            <a:ext cx="11305309" cy="5253644"/>
          </a:xfrm>
        </p:spPr>
        <p:txBody>
          <a:bodyPr/>
          <a:lstStyle/>
          <a:p>
            <a:r>
              <a:rPr lang="en-US" dirty="0">
                <a:solidFill>
                  <a:srgbClr val="1C9E94"/>
                </a:solidFill>
              </a:rPr>
              <a:t>TCP Connection Management </a:t>
            </a:r>
          </a:p>
          <a:p>
            <a:endParaRPr lang="en-US" dirty="0"/>
          </a:p>
        </p:txBody>
      </p:sp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C08FF6C3-1BA5-4052-85B8-A5636D5CE3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04800" y="6010275"/>
            <a:ext cx="609600" cy="365125"/>
          </a:xfrm>
        </p:spPr>
        <p:txBody>
          <a:bodyPr/>
          <a:lstStyle/>
          <a:p>
            <a:fld id="{85B4A251-1B43-4CC9-9034-0FF2CEA1A658}" type="slidenum">
              <a:rPr lang="en-US" smtClean="0"/>
              <a:t>25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A1A41E-C1ED-4375-96F7-6CC62CC11652}"/>
              </a:ext>
            </a:extLst>
          </p:cNvPr>
          <p:cNvSpPr txBox="1"/>
          <p:nvPr/>
        </p:nvSpPr>
        <p:spPr>
          <a:xfrm>
            <a:off x="1069571" y="1160213"/>
            <a:ext cx="29094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TCP 3-way Handshake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41918F-9A24-44F1-B4F8-925B214F5D8D}"/>
              </a:ext>
            </a:extLst>
          </p:cNvPr>
          <p:cNvSpPr txBox="1"/>
          <p:nvPr/>
        </p:nvSpPr>
        <p:spPr>
          <a:xfrm>
            <a:off x="7403872" y="1173270"/>
            <a:ext cx="34691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TCP 4-way termination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2677883-D5F2-4B00-810A-8FC961F92D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" y="1560322"/>
            <a:ext cx="5090528" cy="4632511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83C10CA-8AB8-4028-B6DD-F2096717A168}"/>
              </a:ext>
            </a:extLst>
          </p:cNvPr>
          <p:cNvCxnSpPr>
            <a:endCxn id="3" idx="2"/>
          </p:cNvCxnSpPr>
          <p:nvPr/>
        </p:nvCxnSpPr>
        <p:spPr>
          <a:xfrm>
            <a:off x="6095999" y="1360268"/>
            <a:ext cx="1" cy="4575021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44DBFF1A-F081-4EED-8443-913276EE2A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7313" y="1623759"/>
            <a:ext cx="4291794" cy="4569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602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biLevel thresh="25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E19D62-157B-46E7-9C3C-6183E08485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9629" y="1"/>
            <a:ext cx="2144684" cy="681644"/>
          </a:xfrm>
        </p:spPr>
        <p:txBody>
          <a:bodyPr>
            <a:normAutofit fontScale="90000"/>
          </a:bodyPr>
          <a:lstStyle/>
          <a:p>
            <a:r>
              <a:rPr lang="en-US" sz="3000" b="1" dirty="0"/>
              <a:t>TCP Socket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0DC1F2-C0AC-4F74-ACAE-A9CB9E7196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3345" y="549103"/>
            <a:ext cx="11305309" cy="5253644"/>
          </a:xfrm>
        </p:spPr>
        <p:txBody>
          <a:bodyPr/>
          <a:lstStyle/>
          <a:p>
            <a:r>
              <a:rPr lang="en-US" dirty="0">
                <a:solidFill>
                  <a:srgbClr val="1C9E94"/>
                </a:solidFill>
              </a:rPr>
              <a:t>TCP Protocol Connection</a:t>
            </a: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Client-side TCP                                               Server-side TCP</a:t>
            </a:r>
          </a:p>
        </p:txBody>
      </p:sp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C08FF6C3-1BA5-4052-85B8-A5636D5CE3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04800" y="6010275"/>
            <a:ext cx="609600" cy="365125"/>
          </a:xfrm>
        </p:spPr>
        <p:txBody>
          <a:bodyPr/>
          <a:lstStyle/>
          <a:p>
            <a:fld id="{85B4A251-1B43-4CC9-9034-0FF2CEA1A658}" type="slidenum">
              <a:rPr lang="en-US" smtClean="0"/>
              <a:t>26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2745F14-8978-4F14-AE86-6D699DBBB455}"/>
              </a:ext>
            </a:extLst>
          </p:cNvPr>
          <p:cNvCxnSpPr/>
          <p:nvPr/>
        </p:nvCxnSpPr>
        <p:spPr>
          <a:xfrm>
            <a:off x="5942987" y="1479665"/>
            <a:ext cx="0" cy="489573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C0F6A31F-B68B-497B-BD04-537CA0F247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629" y="1646949"/>
            <a:ext cx="5669280" cy="443863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82975F0-4244-42BD-BC88-B4678066A0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0789" y="1768739"/>
            <a:ext cx="5081841" cy="4241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5903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biLevel thresh="25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E19D62-157B-46E7-9C3C-6183E08485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9629" y="1"/>
            <a:ext cx="2144684" cy="681644"/>
          </a:xfrm>
        </p:spPr>
        <p:txBody>
          <a:bodyPr>
            <a:normAutofit fontScale="90000"/>
          </a:bodyPr>
          <a:lstStyle/>
          <a:p>
            <a:r>
              <a:rPr lang="en-US" sz="3000" b="1" dirty="0"/>
              <a:t>TCP Socket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0DC1F2-C0AC-4F74-ACAE-A9CB9E7196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3346" y="549103"/>
            <a:ext cx="1850968" cy="5253644"/>
          </a:xfrm>
        </p:spPr>
        <p:txBody>
          <a:bodyPr/>
          <a:lstStyle/>
          <a:p>
            <a:r>
              <a:rPr lang="en-US" dirty="0">
                <a:solidFill>
                  <a:srgbClr val="1C9E94"/>
                </a:solidFill>
              </a:rPr>
              <a:t>TCP state </a:t>
            </a:r>
          </a:p>
          <a:p>
            <a:r>
              <a:rPr lang="en-US" dirty="0">
                <a:solidFill>
                  <a:srgbClr val="1C9E94"/>
                </a:solidFill>
              </a:rPr>
              <a:t>transition diagram</a:t>
            </a:r>
          </a:p>
          <a:p>
            <a:endParaRPr lang="en-US" dirty="0"/>
          </a:p>
        </p:txBody>
      </p:sp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C08FF6C3-1BA5-4052-85B8-A5636D5CE3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04800" y="6010275"/>
            <a:ext cx="609600" cy="365125"/>
          </a:xfrm>
        </p:spPr>
        <p:txBody>
          <a:bodyPr/>
          <a:lstStyle/>
          <a:p>
            <a:fld id="{85B4A251-1B43-4CC9-9034-0FF2CEA1A658}" type="slidenum">
              <a:rPr lang="en-US" smtClean="0"/>
              <a:t>27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B5116F9-4EE3-47A0-8653-5725291BD9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1943" y="0"/>
            <a:ext cx="60654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6163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biLevel thresh="25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E19D62-157B-46E7-9C3C-6183E08485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9629" y="1"/>
            <a:ext cx="2144684" cy="681644"/>
          </a:xfrm>
        </p:spPr>
        <p:txBody>
          <a:bodyPr>
            <a:normAutofit fontScale="90000"/>
          </a:bodyPr>
          <a:lstStyle/>
          <a:p>
            <a:r>
              <a:rPr lang="en-US" sz="3000" b="1" dirty="0"/>
              <a:t>TCP Socket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0DC1F2-C0AC-4F74-ACAE-A9CB9E7196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3345" y="549103"/>
            <a:ext cx="11305309" cy="5253644"/>
          </a:xfrm>
        </p:spPr>
        <p:txBody>
          <a:bodyPr/>
          <a:lstStyle/>
          <a:p>
            <a:r>
              <a:rPr lang="en-US" dirty="0">
                <a:solidFill>
                  <a:srgbClr val="1C9E94"/>
                </a:solidFill>
              </a:rPr>
              <a:t>TCP Segment Structure</a:t>
            </a:r>
          </a:p>
          <a:p>
            <a:endParaRPr lang="en-US" dirty="0"/>
          </a:p>
        </p:txBody>
      </p:sp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C08FF6C3-1BA5-4052-85B8-A5636D5CE3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04800" y="6010275"/>
            <a:ext cx="609600" cy="365125"/>
          </a:xfrm>
        </p:spPr>
        <p:txBody>
          <a:bodyPr/>
          <a:lstStyle/>
          <a:p>
            <a:fld id="{85B4A251-1B43-4CC9-9034-0FF2CEA1A658}" type="slidenum">
              <a:rPr lang="en-US" smtClean="0"/>
              <a:t>28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E6E1A4F-BEDA-4C4F-A2B1-9A273E2413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6326" y="1148799"/>
            <a:ext cx="5685907" cy="5226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4270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biLevel thresh="25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E19D62-157B-46E7-9C3C-6183E08485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9629" y="1"/>
            <a:ext cx="2144684" cy="681644"/>
          </a:xfrm>
        </p:spPr>
        <p:txBody>
          <a:bodyPr>
            <a:normAutofit fontScale="90000"/>
          </a:bodyPr>
          <a:lstStyle/>
          <a:p>
            <a:r>
              <a:rPr lang="en-US" sz="3000" b="1" dirty="0"/>
              <a:t>TCP Socket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0DC1F2-C0AC-4F74-ACAE-A9CB9E7196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3345" y="549103"/>
            <a:ext cx="11305309" cy="5253644"/>
          </a:xfrm>
        </p:spPr>
        <p:txBody>
          <a:bodyPr/>
          <a:lstStyle/>
          <a:p>
            <a:r>
              <a:rPr lang="en-US" dirty="0">
                <a:solidFill>
                  <a:srgbClr val="1C9E94"/>
                </a:solidFill>
              </a:rPr>
              <a:t>TCP Sliding Window</a:t>
            </a:r>
          </a:p>
          <a:p>
            <a:r>
              <a:rPr lang="en-US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Purpose:</a:t>
            </a:r>
          </a:p>
          <a:p>
            <a:pPr marL="457200" indent="-457200">
              <a:buFontTx/>
              <a:buChar char="-"/>
            </a:pP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Guarantees the reliable data transfer</a:t>
            </a:r>
          </a:p>
          <a:p>
            <a:pPr marL="457200" indent="-457200">
              <a:buFontTx/>
              <a:buChar char="-"/>
            </a:pP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Ensure that data arrive in order</a:t>
            </a:r>
          </a:p>
          <a:p>
            <a:pPr marL="457200" indent="-457200">
              <a:buFontTx/>
              <a:buChar char="-"/>
            </a:pP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Provide the ability of flow control between the sender and the receiver.</a:t>
            </a:r>
          </a:p>
          <a:p>
            <a:pPr marL="457200" indent="-457200">
              <a:buFontTx/>
              <a:buChar char="-"/>
            </a:pP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Allows the sender to transmit multiple segments within TCP window size without receiving an ACK.</a:t>
            </a:r>
          </a:p>
        </p:txBody>
      </p:sp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C08FF6C3-1BA5-4052-85B8-A5636D5CE3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04800" y="6010275"/>
            <a:ext cx="609600" cy="365125"/>
          </a:xfrm>
        </p:spPr>
        <p:txBody>
          <a:bodyPr/>
          <a:lstStyle/>
          <a:p>
            <a:fld id="{85B4A251-1B43-4CC9-9034-0FF2CEA1A65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3587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biLevel thresh="25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E19D62-157B-46E7-9C3C-6183E08485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9628" y="1"/>
            <a:ext cx="2745971" cy="681644"/>
          </a:xfrm>
        </p:spPr>
        <p:txBody>
          <a:bodyPr>
            <a:normAutofit/>
          </a:bodyPr>
          <a:lstStyle/>
          <a:p>
            <a:r>
              <a:rPr lang="en-US" sz="3000" b="1" dirty="0" smtClean="0"/>
              <a:t>TCP/IP model</a:t>
            </a:r>
            <a:endParaRPr lang="en-US" sz="3000" b="1" dirty="0"/>
          </a:p>
        </p:txBody>
      </p:sp>
      <p:sp>
        <p:nvSpPr>
          <p:cNvPr id="6" name="Chỗ dành sẵn cho Số hiệu Bản chiếu 3">
            <a:extLst>
              <a:ext uri="{FF2B5EF4-FFF2-40B4-BE49-F238E27FC236}">
                <a16:creationId xmlns:a16="http://schemas.microsoft.com/office/drawing/2014/main" id="{DAC01B88-6C49-4104-9680-1FCE73D37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04800" y="6010275"/>
            <a:ext cx="609600" cy="365125"/>
          </a:xfrm>
        </p:spPr>
        <p:txBody>
          <a:bodyPr/>
          <a:lstStyle/>
          <a:p>
            <a:fld id="{85B4A251-1B43-4CC9-9034-0FF2CEA1A658}" type="slidenum">
              <a:rPr lang="en-US" smtClean="0"/>
              <a:t>3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693" y="873429"/>
            <a:ext cx="8495754" cy="4945062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A90DC1F2-C0AC-4F74-ACAE-A9CB9E7196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232043" y="2758527"/>
            <a:ext cx="1431637" cy="587433"/>
          </a:xfrm>
        </p:spPr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socket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2" name="Straight Arrow Connector 11"/>
          <p:cNvCxnSpPr>
            <a:stCxn id="10" idx="1"/>
          </p:cNvCxnSpPr>
          <p:nvPr/>
        </p:nvCxnSpPr>
        <p:spPr>
          <a:xfrm flipH="1" flipV="1">
            <a:off x="9133840" y="3052243"/>
            <a:ext cx="1098203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13299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biLevel thresh="25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E19D62-157B-46E7-9C3C-6183E08485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9629" y="1"/>
            <a:ext cx="2144684" cy="681644"/>
          </a:xfrm>
        </p:spPr>
        <p:txBody>
          <a:bodyPr>
            <a:normAutofit fontScale="90000"/>
          </a:bodyPr>
          <a:lstStyle/>
          <a:p>
            <a:r>
              <a:rPr lang="en-US" sz="3000" b="1" dirty="0"/>
              <a:t>TCP Socket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0DC1F2-C0AC-4F74-ACAE-A9CB9E7196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3345" y="549103"/>
            <a:ext cx="11305309" cy="5253644"/>
          </a:xfrm>
        </p:spPr>
        <p:txBody>
          <a:bodyPr/>
          <a:lstStyle/>
          <a:p>
            <a:r>
              <a:rPr lang="en-US" dirty="0">
                <a:solidFill>
                  <a:srgbClr val="1C9E94"/>
                </a:solidFill>
              </a:rPr>
              <a:t>TCP Sliding Window</a:t>
            </a:r>
          </a:p>
          <a:p>
            <a:endParaRPr lang="en-US" dirty="0">
              <a:solidFill>
                <a:srgbClr val="1C9E94"/>
              </a:solidFill>
            </a:endParaRPr>
          </a:p>
        </p:txBody>
      </p:sp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C08FF6C3-1BA5-4052-85B8-A5636D5CE3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04800" y="6010275"/>
            <a:ext cx="609600" cy="365125"/>
          </a:xfrm>
        </p:spPr>
        <p:txBody>
          <a:bodyPr/>
          <a:lstStyle/>
          <a:p>
            <a:fld id="{85B4A251-1B43-4CC9-9034-0FF2CEA1A658}" type="slidenum">
              <a:rPr lang="en-US" smtClean="0"/>
              <a:t>30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6D948D7-9EC4-464E-B883-D2854028E4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1230747"/>
            <a:ext cx="5782388" cy="345452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B5A6415-688C-4B0A-BE15-FB209F7910A0}"/>
              </a:ext>
            </a:extLst>
          </p:cNvPr>
          <p:cNvSpPr txBox="1"/>
          <p:nvPr/>
        </p:nvSpPr>
        <p:spPr>
          <a:xfrm>
            <a:off x="914400" y="4685268"/>
            <a:ext cx="3424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Send Window and Pointers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9EB360C-401B-49FB-95F2-0C336D4E42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5135" y="1137872"/>
            <a:ext cx="6466863" cy="346049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E2B44F1-425C-48DE-A300-8BE833856527}"/>
              </a:ext>
            </a:extLst>
          </p:cNvPr>
          <p:cNvSpPr txBox="1"/>
          <p:nvPr/>
        </p:nvSpPr>
        <p:spPr>
          <a:xfrm>
            <a:off x="7246143" y="4667318"/>
            <a:ext cx="3743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Receive  Window and Pointers</a:t>
            </a:r>
          </a:p>
        </p:txBody>
      </p:sp>
    </p:spTree>
    <p:extLst>
      <p:ext uri="{BB962C8B-B14F-4D97-AF65-F5344CB8AC3E}">
        <p14:creationId xmlns:p14="http://schemas.microsoft.com/office/powerpoint/2010/main" val="733540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biLevel thresh="25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E19D62-157B-46E7-9C3C-6183E08485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9629" y="1"/>
            <a:ext cx="2144684" cy="681644"/>
          </a:xfrm>
        </p:spPr>
        <p:txBody>
          <a:bodyPr>
            <a:normAutofit fontScale="90000"/>
          </a:bodyPr>
          <a:lstStyle/>
          <a:p>
            <a:r>
              <a:rPr lang="en-US" sz="3000" b="1" dirty="0"/>
              <a:t>TCP Socket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0DC1F2-C0AC-4F74-ACAE-A9CB9E7196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801" y="404304"/>
            <a:ext cx="11443854" cy="5398443"/>
          </a:xfrm>
        </p:spPr>
        <p:txBody>
          <a:bodyPr/>
          <a:lstStyle/>
          <a:p>
            <a:r>
              <a:rPr lang="en-US" dirty="0">
                <a:solidFill>
                  <a:srgbClr val="1C9E94"/>
                </a:solidFill>
              </a:rPr>
              <a:t>TCP Sliding Window</a:t>
            </a:r>
          </a:p>
          <a:p>
            <a:endParaRPr lang="en-US" dirty="0">
              <a:solidFill>
                <a:srgbClr val="1C9E94"/>
              </a:solidFill>
            </a:endParaRPr>
          </a:p>
        </p:txBody>
      </p:sp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C08FF6C3-1BA5-4052-85B8-A5636D5CE3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29138" y="6168103"/>
            <a:ext cx="609600" cy="365125"/>
          </a:xfrm>
        </p:spPr>
        <p:txBody>
          <a:bodyPr/>
          <a:lstStyle/>
          <a:p>
            <a:fld id="{85B4A251-1B43-4CC9-9034-0FF2CEA1A658}" type="slidenum">
              <a:rPr lang="en-US" smtClean="0"/>
              <a:t>31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ED379FA-6687-4591-8E99-437766A3AB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4204" y="791991"/>
            <a:ext cx="4499235" cy="5791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752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biLevel thresh="25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E19D62-157B-46E7-9C3C-6183E08485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9629" y="1"/>
            <a:ext cx="2144684" cy="681644"/>
          </a:xfrm>
        </p:spPr>
        <p:txBody>
          <a:bodyPr>
            <a:normAutofit fontScale="90000"/>
          </a:bodyPr>
          <a:lstStyle/>
          <a:p>
            <a:r>
              <a:rPr lang="en-US" sz="3000" b="1" dirty="0"/>
              <a:t>TCP Socket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0DC1F2-C0AC-4F74-ACAE-A9CB9E7196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3345" y="549103"/>
            <a:ext cx="11305309" cy="5253644"/>
          </a:xfrm>
        </p:spPr>
        <p:txBody>
          <a:bodyPr/>
          <a:lstStyle/>
          <a:p>
            <a:r>
              <a:rPr lang="en-US" dirty="0">
                <a:solidFill>
                  <a:srgbClr val="1C9E94"/>
                </a:solidFill>
              </a:rPr>
              <a:t>TCP Flow Control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Eliminate the possibility of the sender overflowing the receiver’s buffer</a:t>
            </a:r>
          </a:p>
          <a:p>
            <a:r>
              <a:rPr lang="en-US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28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rwnd</a:t>
            </a:r>
            <a:r>
              <a:rPr lang="en-US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sz="28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RcvBuffer</a:t>
            </a:r>
            <a:r>
              <a:rPr lang="en-US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– [</a:t>
            </a:r>
            <a:r>
              <a:rPr lang="en-US" sz="28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LastByteRcvd</a:t>
            </a:r>
            <a:r>
              <a:rPr lang="en-US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en-US" sz="28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LastByteRead</a:t>
            </a:r>
            <a:r>
              <a:rPr lang="en-US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</a:t>
            </a:r>
          </a:p>
          <a:p>
            <a:r>
              <a:rPr lang="en-US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28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LastByteSent</a:t>
            </a:r>
            <a:r>
              <a:rPr lang="en-US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en-US" sz="28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LastByteAcked</a:t>
            </a:r>
            <a:r>
              <a:rPr lang="en-US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&lt;= </a:t>
            </a:r>
            <a:r>
              <a:rPr lang="en-US" sz="28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rwnd</a:t>
            </a:r>
            <a:endParaRPr lang="en-US" sz="28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Effective Window = </a:t>
            </a:r>
            <a:r>
              <a:rPr lang="en-US" sz="28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rwnd</a:t>
            </a:r>
            <a:r>
              <a:rPr lang="en-US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– ( </a:t>
            </a:r>
            <a:r>
              <a:rPr lang="en-US" sz="28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LastByteSent</a:t>
            </a:r>
            <a:r>
              <a:rPr lang="en-US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en-US" sz="28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LastByteAcked</a:t>
            </a:r>
            <a:r>
              <a:rPr lang="en-US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C08FF6C3-1BA5-4052-85B8-A5636D5CE3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04800" y="6010275"/>
            <a:ext cx="609600" cy="365125"/>
          </a:xfrm>
        </p:spPr>
        <p:txBody>
          <a:bodyPr/>
          <a:lstStyle/>
          <a:p>
            <a:fld id="{85B4A251-1B43-4CC9-9034-0FF2CEA1A658}" type="slidenum">
              <a:rPr lang="en-US" smtClean="0"/>
              <a:t>32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D07FDDF-DAA9-4C88-9362-A4ED38CDCB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9242" y="3557847"/>
            <a:ext cx="5119019" cy="2817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704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biLevel thresh="25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E19D62-157B-46E7-9C3C-6183E08485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9629" y="1"/>
            <a:ext cx="2144684" cy="681644"/>
          </a:xfrm>
        </p:spPr>
        <p:txBody>
          <a:bodyPr>
            <a:normAutofit fontScale="90000"/>
          </a:bodyPr>
          <a:lstStyle/>
          <a:p>
            <a:r>
              <a:rPr lang="en-US" sz="3000" b="1" dirty="0"/>
              <a:t>TCP Socket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0DC1F2-C0AC-4F74-ACAE-A9CB9E7196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3345" y="549103"/>
            <a:ext cx="11305309" cy="5253644"/>
          </a:xfrm>
        </p:spPr>
        <p:txBody>
          <a:bodyPr/>
          <a:lstStyle/>
          <a:p>
            <a:r>
              <a:rPr lang="en-US" dirty="0">
                <a:solidFill>
                  <a:srgbClr val="1C9E94"/>
                </a:solidFill>
              </a:rPr>
              <a:t>TCP Flow Control</a:t>
            </a:r>
          </a:p>
          <a:p>
            <a:endParaRPr lang="en-US" dirty="0">
              <a:solidFill>
                <a:srgbClr val="1C9E94"/>
              </a:solidFill>
            </a:endParaRPr>
          </a:p>
        </p:txBody>
      </p:sp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C08FF6C3-1BA5-4052-85B8-A5636D5CE3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04800" y="6010275"/>
            <a:ext cx="609600" cy="365125"/>
          </a:xfrm>
        </p:spPr>
        <p:txBody>
          <a:bodyPr/>
          <a:lstStyle/>
          <a:p>
            <a:fld id="{85B4A251-1B43-4CC9-9034-0FF2CEA1A658}" type="slidenum">
              <a:rPr lang="en-US" smtClean="0"/>
              <a:t>33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A45F931-27B0-47CB-8A40-43B6A48224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9927" y="44336"/>
            <a:ext cx="5251440" cy="6308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505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biLevel thresh="25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E19D62-157B-46E7-9C3C-6183E08485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753"/>
            <a:ext cx="2144684" cy="681644"/>
          </a:xfrm>
        </p:spPr>
        <p:txBody>
          <a:bodyPr>
            <a:normAutofit fontScale="90000"/>
          </a:bodyPr>
          <a:lstStyle/>
          <a:p>
            <a:r>
              <a:rPr lang="en-US" sz="3000" b="1" dirty="0"/>
              <a:t>TCP Socket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0DC1F2-C0AC-4F74-ACAE-A9CB9E7196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3345" y="549102"/>
            <a:ext cx="11593484" cy="5602315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rgbClr val="1C9E94"/>
                </a:solidFill>
              </a:rPr>
              <a:t>TCP Congestion Control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chemeClr val="tx1"/>
                </a:solidFill>
              </a:rPr>
              <a:t>Avoid overflowing in network buffer in network device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chemeClr val="tx1"/>
                </a:solidFill>
              </a:rPr>
              <a:t>Congestion window</a:t>
            </a:r>
          </a:p>
          <a:p>
            <a:endParaRPr lang="en-US" sz="3000" dirty="0">
              <a:solidFill>
                <a:schemeClr val="tx1"/>
              </a:solidFill>
            </a:endParaRPr>
          </a:p>
          <a:p>
            <a:endParaRPr lang="en-US" sz="3000" dirty="0">
              <a:solidFill>
                <a:schemeClr val="tx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b="1" dirty="0">
                <a:solidFill>
                  <a:schemeClr val="tx1"/>
                </a:solidFill>
              </a:rPr>
              <a:t>Approach: </a:t>
            </a:r>
            <a:r>
              <a:rPr lang="en-US" sz="3000" dirty="0">
                <a:solidFill>
                  <a:schemeClr val="tx1"/>
                </a:solidFill>
              </a:rPr>
              <a:t>Regulate the rate that sender sends data into network layer by using the congestion window.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chemeClr val="tx1"/>
                </a:solidFill>
              </a:rPr>
              <a:t>TCP sender perceive congestion: Timeout / 3 duplicate ACKs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chemeClr val="tx1"/>
                </a:solidFill>
              </a:rPr>
              <a:t>Principle to change the send rate</a:t>
            </a:r>
          </a:p>
          <a:p>
            <a:pPr marL="457200" indent="-457200">
              <a:buFontTx/>
              <a:buChar char="-"/>
            </a:pPr>
            <a:r>
              <a:rPr lang="en-US" sz="3000" dirty="0">
                <a:solidFill>
                  <a:schemeClr val="tx1"/>
                </a:solidFill>
              </a:rPr>
              <a:t>Lost segment </a:t>
            </a:r>
            <a:r>
              <a:rPr lang="en-US" sz="3000" dirty="0">
                <a:solidFill>
                  <a:schemeClr val="tx1"/>
                </a:solidFill>
                <a:sym typeface="Wingdings" panose="05000000000000000000" pitchFamily="2" charset="2"/>
              </a:rPr>
              <a:t> decrease the send rate</a:t>
            </a:r>
          </a:p>
          <a:p>
            <a:pPr marL="457200" indent="-457200">
              <a:buFontTx/>
              <a:buChar char="-"/>
            </a:pPr>
            <a:r>
              <a:rPr lang="en-US" sz="3000" dirty="0">
                <a:solidFill>
                  <a:schemeClr val="tx1"/>
                </a:solidFill>
                <a:sym typeface="Wingdings" panose="05000000000000000000" pitchFamily="2" charset="2"/>
              </a:rPr>
              <a:t>ACK segment increase the send rate</a:t>
            </a:r>
          </a:p>
          <a:p>
            <a:pPr marL="457200" indent="-457200">
              <a:buFontTx/>
              <a:buChar char="-"/>
            </a:pPr>
            <a:r>
              <a:rPr lang="en-US" sz="3000" dirty="0">
                <a:solidFill>
                  <a:schemeClr val="tx1"/>
                </a:solidFill>
                <a:sym typeface="Wingdings" panose="05000000000000000000" pitchFamily="2" charset="2"/>
              </a:rPr>
              <a:t>Bandwidth probing: increase the send rate  loss event decrease rate</a:t>
            </a:r>
            <a:endParaRPr lang="en-US" sz="3000" dirty="0">
              <a:solidFill>
                <a:schemeClr val="tx1"/>
              </a:solidFill>
            </a:endParaRPr>
          </a:p>
          <a:p>
            <a:endParaRPr lang="en-US" dirty="0">
              <a:solidFill>
                <a:srgbClr val="1C9E94"/>
              </a:solidFill>
            </a:endParaRPr>
          </a:p>
          <a:p>
            <a:endParaRPr lang="en-US" dirty="0"/>
          </a:p>
        </p:txBody>
      </p:sp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C08FF6C3-1BA5-4052-85B8-A5636D5CE3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04800" y="6010275"/>
            <a:ext cx="609600" cy="365125"/>
          </a:xfrm>
        </p:spPr>
        <p:txBody>
          <a:bodyPr/>
          <a:lstStyle/>
          <a:p>
            <a:fld id="{85B4A251-1B43-4CC9-9034-0FF2CEA1A658}" type="slidenum">
              <a:rPr lang="en-US" smtClean="0"/>
              <a:t>34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7789D29-37DD-4444-8A1B-FD9FEB9031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973" y="1934596"/>
            <a:ext cx="11188856" cy="858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2654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biLevel thresh="25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E19D62-157B-46E7-9C3C-6183E08485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753"/>
            <a:ext cx="2144684" cy="681644"/>
          </a:xfrm>
        </p:spPr>
        <p:txBody>
          <a:bodyPr>
            <a:normAutofit fontScale="90000"/>
          </a:bodyPr>
          <a:lstStyle/>
          <a:p>
            <a:r>
              <a:rPr lang="en-US" sz="3000" b="1" dirty="0"/>
              <a:t>TCP Socket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0DC1F2-C0AC-4F74-ACAE-A9CB9E7196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6255" y="365760"/>
            <a:ext cx="11582399" cy="5436987"/>
          </a:xfrm>
        </p:spPr>
        <p:txBody>
          <a:bodyPr/>
          <a:lstStyle/>
          <a:p>
            <a:r>
              <a:rPr lang="en-US" dirty="0">
                <a:solidFill>
                  <a:srgbClr val="1C9E94"/>
                </a:solidFill>
              </a:rPr>
              <a:t>TCP Congestion Control</a:t>
            </a:r>
          </a:p>
          <a:p>
            <a:endParaRPr lang="en-US" dirty="0"/>
          </a:p>
        </p:txBody>
      </p:sp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C08FF6C3-1BA5-4052-85B8-A5636D5CE3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04800" y="6010275"/>
            <a:ext cx="609600" cy="365125"/>
          </a:xfrm>
        </p:spPr>
        <p:txBody>
          <a:bodyPr/>
          <a:lstStyle/>
          <a:p>
            <a:fld id="{85B4A251-1B43-4CC9-9034-0FF2CEA1A658}" type="slidenum">
              <a:rPr lang="en-US" smtClean="0"/>
              <a:t>35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B0CF06-57AE-44ED-9618-21255CA3B8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4684" y="940993"/>
            <a:ext cx="7205103" cy="5675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06161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biLevel thresh="25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E19D62-157B-46E7-9C3C-6183E08485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753"/>
            <a:ext cx="2144684" cy="681644"/>
          </a:xfrm>
        </p:spPr>
        <p:txBody>
          <a:bodyPr>
            <a:normAutofit fontScale="90000"/>
          </a:bodyPr>
          <a:lstStyle/>
          <a:p>
            <a:r>
              <a:rPr lang="en-US" sz="3000" b="1" dirty="0"/>
              <a:t>TCP Socket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0DC1F2-C0AC-4F74-ACAE-A9CB9E7196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6255" y="365760"/>
            <a:ext cx="11582399" cy="5436987"/>
          </a:xfrm>
        </p:spPr>
        <p:txBody>
          <a:bodyPr/>
          <a:lstStyle/>
          <a:p>
            <a:r>
              <a:rPr lang="en-US" dirty="0">
                <a:solidFill>
                  <a:srgbClr val="1C9E94"/>
                </a:solidFill>
              </a:rPr>
              <a:t>TCP Congestion Control</a:t>
            </a:r>
          </a:p>
          <a:p>
            <a:endParaRPr lang="en-US" dirty="0"/>
          </a:p>
        </p:txBody>
      </p:sp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C08FF6C3-1BA5-4052-85B8-A5636D5CE3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04800" y="6010275"/>
            <a:ext cx="609600" cy="365125"/>
          </a:xfrm>
        </p:spPr>
        <p:txBody>
          <a:bodyPr/>
          <a:lstStyle/>
          <a:p>
            <a:fld id="{85B4A251-1B43-4CC9-9034-0FF2CEA1A658}" type="slidenum">
              <a:rPr lang="en-US" smtClean="0"/>
              <a:t>36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E4A148C-A144-47FF-915A-F075EF58D4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9788" y="950192"/>
            <a:ext cx="8947563" cy="5217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0986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biLevel thresh="25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E19D62-157B-46E7-9C3C-6183E08485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753"/>
            <a:ext cx="2144684" cy="681644"/>
          </a:xfrm>
        </p:spPr>
        <p:txBody>
          <a:bodyPr>
            <a:normAutofit fontScale="90000"/>
          </a:bodyPr>
          <a:lstStyle/>
          <a:p>
            <a:r>
              <a:rPr lang="en-US" sz="3000" b="1" dirty="0"/>
              <a:t>TCP Socket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0DC1F2-C0AC-4F74-ACAE-A9CB9E7196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6255" y="365760"/>
            <a:ext cx="11582399" cy="5436987"/>
          </a:xfrm>
        </p:spPr>
        <p:txBody>
          <a:bodyPr/>
          <a:lstStyle/>
          <a:p>
            <a:r>
              <a:rPr lang="en-US" dirty="0">
                <a:solidFill>
                  <a:srgbClr val="1C9E94"/>
                </a:solidFill>
              </a:rPr>
              <a:t>TCP Server-Client </a:t>
            </a:r>
            <a:r>
              <a:rPr lang="en-US" dirty="0" err="1">
                <a:solidFill>
                  <a:srgbClr val="1C9E94"/>
                </a:solidFill>
              </a:rPr>
              <a:t>Implemetation</a:t>
            </a:r>
            <a:r>
              <a:rPr lang="en-US" dirty="0">
                <a:solidFill>
                  <a:srgbClr val="1C9E94"/>
                </a:solidFill>
              </a:rPr>
              <a:t> in C</a:t>
            </a:r>
          </a:p>
          <a:p>
            <a:endParaRPr lang="en-US" dirty="0"/>
          </a:p>
        </p:txBody>
      </p:sp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C08FF6C3-1BA5-4052-85B8-A5636D5CE3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04800" y="6010275"/>
            <a:ext cx="609600" cy="365125"/>
          </a:xfrm>
        </p:spPr>
        <p:txBody>
          <a:bodyPr/>
          <a:lstStyle/>
          <a:p>
            <a:fld id="{85B4A251-1B43-4CC9-9034-0FF2CEA1A658}" type="slidenum">
              <a:rPr lang="en-US" smtClean="0"/>
              <a:t>37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7169C2-B32E-4C99-A738-0361063338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072" y="786161"/>
            <a:ext cx="11859490" cy="180095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5A3F4F9-B637-4565-906A-3EDE011785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072" y="2498279"/>
            <a:ext cx="11859490" cy="186144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3FE649C-F95C-43B5-B44B-9BDAEA9580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7781" y="4311266"/>
            <a:ext cx="11797964" cy="1742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77658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biLevel thresh="25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E19D62-157B-46E7-9C3C-6183E08485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753"/>
            <a:ext cx="2144684" cy="681644"/>
          </a:xfrm>
        </p:spPr>
        <p:txBody>
          <a:bodyPr>
            <a:normAutofit fontScale="90000"/>
          </a:bodyPr>
          <a:lstStyle/>
          <a:p>
            <a:r>
              <a:rPr lang="en-US" sz="3000" b="1" dirty="0"/>
              <a:t>TCP Socket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0DC1F2-C0AC-4F74-ACAE-A9CB9E7196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6255" y="365760"/>
            <a:ext cx="11582399" cy="5436987"/>
          </a:xfrm>
        </p:spPr>
        <p:txBody>
          <a:bodyPr/>
          <a:lstStyle/>
          <a:p>
            <a:r>
              <a:rPr lang="en-US" dirty="0">
                <a:solidFill>
                  <a:srgbClr val="1C9E94"/>
                </a:solidFill>
              </a:rPr>
              <a:t>TCP Server-Client </a:t>
            </a:r>
            <a:r>
              <a:rPr lang="en-US" dirty="0" err="1">
                <a:solidFill>
                  <a:srgbClr val="1C9E94"/>
                </a:solidFill>
              </a:rPr>
              <a:t>Implemetation</a:t>
            </a:r>
            <a:r>
              <a:rPr lang="en-US" dirty="0">
                <a:solidFill>
                  <a:srgbClr val="1C9E94"/>
                </a:solidFill>
              </a:rPr>
              <a:t> in C</a:t>
            </a:r>
          </a:p>
          <a:p>
            <a:endParaRPr lang="en-US" dirty="0"/>
          </a:p>
        </p:txBody>
      </p:sp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C08FF6C3-1BA5-4052-85B8-A5636D5CE3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04800" y="6010275"/>
            <a:ext cx="609600" cy="365125"/>
          </a:xfrm>
        </p:spPr>
        <p:txBody>
          <a:bodyPr/>
          <a:lstStyle/>
          <a:p>
            <a:fld id="{85B4A251-1B43-4CC9-9034-0FF2CEA1A658}" type="slidenum">
              <a:rPr lang="en-US" smtClean="0"/>
              <a:t>38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D42824F-A264-4C36-BEA1-1963169C06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346" y="1055253"/>
            <a:ext cx="10431483" cy="5188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71274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biLevel thresh="25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E19D62-157B-46E7-9C3C-6183E08485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753"/>
            <a:ext cx="2144684" cy="681644"/>
          </a:xfrm>
        </p:spPr>
        <p:txBody>
          <a:bodyPr>
            <a:normAutofit fontScale="90000"/>
          </a:bodyPr>
          <a:lstStyle/>
          <a:p>
            <a:r>
              <a:rPr lang="en-US" sz="3000" b="1" dirty="0"/>
              <a:t>TCP Socket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0DC1F2-C0AC-4F74-ACAE-A9CB9E7196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6255" y="365760"/>
            <a:ext cx="11582399" cy="5436987"/>
          </a:xfrm>
        </p:spPr>
        <p:txBody>
          <a:bodyPr/>
          <a:lstStyle/>
          <a:p>
            <a:r>
              <a:rPr lang="en-US" dirty="0">
                <a:solidFill>
                  <a:srgbClr val="1C9E94"/>
                </a:solidFill>
              </a:rPr>
              <a:t>TCP Server-Client </a:t>
            </a:r>
            <a:r>
              <a:rPr lang="en-US" dirty="0" err="1">
                <a:solidFill>
                  <a:srgbClr val="1C9E94"/>
                </a:solidFill>
              </a:rPr>
              <a:t>Implemetation</a:t>
            </a:r>
            <a:r>
              <a:rPr lang="en-US" dirty="0">
                <a:solidFill>
                  <a:srgbClr val="1C9E94"/>
                </a:solidFill>
              </a:rPr>
              <a:t> in C</a:t>
            </a:r>
          </a:p>
          <a:p>
            <a:endParaRPr lang="en-US" dirty="0"/>
          </a:p>
        </p:txBody>
      </p:sp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C08FF6C3-1BA5-4052-85B8-A5636D5CE3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04800" y="6010275"/>
            <a:ext cx="609600" cy="365125"/>
          </a:xfrm>
        </p:spPr>
        <p:txBody>
          <a:bodyPr/>
          <a:lstStyle/>
          <a:p>
            <a:fld id="{85B4A251-1B43-4CC9-9034-0FF2CEA1A658}" type="slidenum">
              <a:rPr lang="en-US" smtClean="0"/>
              <a:t>39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AC59EA4-679B-494A-A4CC-2D60F9E17A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9154" y="889925"/>
            <a:ext cx="5515870" cy="532014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C4D8381-616C-4014-BA27-2DC17FE735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254" y="889925"/>
            <a:ext cx="5561967" cy="512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3820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biLevel thresh="25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hỗ dành sẵn cho Số hiệu Bản chiếu 3">
            <a:extLst>
              <a:ext uri="{FF2B5EF4-FFF2-40B4-BE49-F238E27FC236}">
                <a16:creationId xmlns:a16="http://schemas.microsoft.com/office/drawing/2014/main" id="{DAC01B88-6C49-4104-9680-1FCE73D37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04800" y="6010275"/>
            <a:ext cx="609600" cy="365125"/>
          </a:xfrm>
        </p:spPr>
        <p:txBody>
          <a:bodyPr/>
          <a:lstStyle/>
          <a:p>
            <a:fld id="{85B4A251-1B43-4CC9-9034-0FF2CEA1A658}" type="slidenum">
              <a:rPr lang="en-US" smtClean="0"/>
              <a:t>4</a:t>
            </a:fld>
            <a:endParaRPr lang="en-US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A90DC1F2-C0AC-4F74-ACAE-A9CB9E7196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232043" y="2758527"/>
            <a:ext cx="1431637" cy="587433"/>
          </a:xfrm>
        </p:spPr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socket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" y="821372"/>
            <a:ext cx="8914679" cy="5188903"/>
          </a:xfrm>
          <a:prstGeom prst="rect">
            <a:avLst/>
          </a:prstGeom>
        </p:spPr>
      </p:pic>
      <p:cxnSp>
        <p:nvCxnSpPr>
          <p:cNvPr id="12" name="Straight Arrow Connector 11"/>
          <p:cNvCxnSpPr>
            <a:stCxn id="10" idx="1"/>
          </p:cNvCxnSpPr>
          <p:nvPr/>
        </p:nvCxnSpPr>
        <p:spPr>
          <a:xfrm flipH="1" flipV="1">
            <a:off x="9133840" y="3052243"/>
            <a:ext cx="1098203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86E19D62-157B-46E7-9C3C-6183E084856C}"/>
              </a:ext>
            </a:extLst>
          </p:cNvPr>
          <p:cNvSpPr txBox="1">
            <a:spLocks/>
          </p:cNvSpPr>
          <p:nvPr/>
        </p:nvSpPr>
        <p:spPr>
          <a:xfrm>
            <a:off x="149628" y="1"/>
            <a:ext cx="2745971" cy="6816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1219170" rtl="0" eaLnBrk="1" latinLnBrk="0" hangingPunct="1">
              <a:spcBef>
                <a:spcPct val="0"/>
              </a:spcBef>
              <a:buNone/>
              <a:defRPr sz="4800" kern="1200">
                <a:solidFill>
                  <a:srgbClr val="007E7B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3000" b="1" smtClean="0"/>
              <a:t>TCP/IP model</a:t>
            </a:r>
            <a:endParaRPr lang="en-US" sz="3000" b="1" dirty="0"/>
          </a:p>
        </p:txBody>
      </p:sp>
    </p:spTree>
    <p:extLst>
      <p:ext uri="{BB962C8B-B14F-4D97-AF65-F5344CB8AC3E}">
        <p14:creationId xmlns:p14="http://schemas.microsoft.com/office/powerpoint/2010/main" val="301415859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biLevel thresh="25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E19D62-157B-46E7-9C3C-6183E08485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753"/>
            <a:ext cx="2144684" cy="681644"/>
          </a:xfrm>
        </p:spPr>
        <p:txBody>
          <a:bodyPr>
            <a:normAutofit fontScale="90000"/>
          </a:bodyPr>
          <a:lstStyle/>
          <a:p>
            <a:r>
              <a:rPr lang="en-US" sz="3000" b="1" dirty="0"/>
              <a:t>TCP Socket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0DC1F2-C0AC-4F74-ACAE-A9CB9E7196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6255" y="365760"/>
            <a:ext cx="11582399" cy="5436987"/>
          </a:xfrm>
        </p:spPr>
        <p:txBody>
          <a:bodyPr/>
          <a:lstStyle/>
          <a:p>
            <a:r>
              <a:rPr lang="en-US" dirty="0">
                <a:solidFill>
                  <a:srgbClr val="1C9E94"/>
                </a:solidFill>
              </a:rPr>
              <a:t>TCP Server-Client </a:t>
            </a:r>
            <a:r>
              <a:rPr lang="en-US" dirty="0" err="1">
                <a:solidFill>
                  <a:srgbClr val="1C9E94"/>
                </a:solidFill>
              </a:rPr>
              <a:t>Implemetation</a:t>
            </a:r>
            <a:r>
              <a:rPr lang="en-US" dirty="0">
                <a:solidFill>
                  <a:srgbClr val="1C9E94"/>
                </a:solidFill>
              </a:rPr>
              <a:t> in C</a:t>
            </a:r>
          </a:p>
          <a:p>
            <a:endParaRPr lang="en-US" dirty="0"/>
          </a:p>
        </p:txBody>
      </p:sp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C08FF6C3-1BA5-4052-85B8-A5636D5CE3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04800" y="6010275"/>
            <a:ext cx="609600" cy="365125"/>
          </a:xfrm>
        </p:spPr>
        <p:txBody>
          <a:bodyPr/>
          <a:lstStyle/>
          <a:p>
            <a:fld id="{85B4A251-1B43-4CC9-9034-0FF2CEA1A658}" type="slidenum">
              <a:rPr lang="en-US" smtClean="0"/>
              <a:t>40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4F624AF-4411-44D9-A410-791AD37BED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51489"/>
            <a:ext cx="3436293" cy="579221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82DD9D8-F709-4895-B603-9DCDE3D73A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6294" y="965098"/>
            <a:ext cx="4779020" cy="577860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B3223A7-96EE-4BF4-BEEC-B3B828E3907E}"/>
              </a:ext>
            </a:extLst>
          </p:cNvPr>
          <p:cNvSpPr txBox="1"/>
          <p:nvPr/>
        </p:nvSpPr>
        <p:spPr>
          <a:xfrm>
            <a:off x="8601075" y="1543050"/>
            <a:ext cx="2486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SERVER-SIDE</a:t>
            </a:r>
          </a:p>
        </p:txBody>
      </p:sp>
    </p:spTree>
    <p:extLst>
      <p:ext uri="{BB962C8B-B14F-4D97-AF65-F5344CB8AC3E}">
        <p14:creationId xmlns:p14="http://schemas.microsoft.com/office/powerpoint/2010/main" val="122128559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biLevel thresh="25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E19D62-157B-46E7-9C3C-6183E08485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753"/>
            <a:ext cx="2144684" cy="681644"/>
          </a:xfrm>
        </p:spPr>
        <p:txBody>
          <a:bodyPr>
            <a:normAutofit fontScale="90000"/>
          </a:bodyPr>
          <a:lstStyle/>
          <a:p>
            <a:r>
              <a:rPr lang="en-US" sz="3000" b="1" dirty="0"/>
              <a:t>TCP Socket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0DC1F2-C0AC-4F74-ACAE-A9CB9E7196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6255" y="365760"/>
            <a:ext cx="11582399" cy="5436987"/>
          </a:xfrm>
        </p:spPr>
        <p:txBody>
          <a:bodyPr/>
          <a:lstStyle/>
          <a:p>
            <a:r>
              <a:rPr lang="en-US" dirty="0">
                <a:solidFill>
                  <a:srgbClr val="1C9E94"/>
                </a:solidFill>
              </a:rPr>
              <a:t>TCP Server-Client </a:t>
            </a:r>
            <a:r>
              <a:rPr lang="en-US" dirty="0" err="1">
                <a:solidFill>
                  <a:srgbClr val="1C9E94"/>
                </a:solidFill>
              </a:rPr>
              <a:t>Implemetation</a:t>
            </a:r>
            <a:r>
              <a:rPr lang="en-US" dirty="0">
                <a:solidFill>
                  <a:srgbClr val="1C9E94"/>
                </a:solidFill>
              </a:rPr>
              <a:t> in C</a:t>
            </a:r>
          </a:p>
          <a:p>
            <a:endParaRPr lang="en-US" dirty="0"/>
          </a:p>
        </p:txBody>
      </p:sp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C08FF6C3-1BA5-4052-85B8-A5636D5CE3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04800" y="6010275"/>
            <a:ext cx="609600" cy="365125"/>
          </a:xfrm>
        </p:spPr>
        <p:txBody>
          <a:bodyPr/>
          <a:lstStyle/>
          <a:p>
            <a:fld id="{85B4A251-1B43-4CC9-9034-0FF2CEA1A658}" type="slidenum">
              <a:rPr lang="en-US" smtClean="0"/>
              <a:t>41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3223A7-96EE-4BF4-BEEC-B3B828E3907E}"/>
              </a:ext>
            </a:extLst>
          </p:cNvPr>
          <p:cNvSpPr txBox="1"/>
          <p:nvPr/>
        </p:nvSpPr>
        <p:spPr>
          <a:xfrm>
            <a:off x="8601075" y="1543050"/>
            <a:ext cx="2486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CLIENT-SIDE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D32E5AE-ED6C-4993-861A-52D5362712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26863"/>
            <a:ext cx="4643438" cy="593038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B52C9D3-0CC6-45AA-B361-72CBE6542B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3438" y="2918081"/>
            <a:ext cx="6477904" cy="3219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07829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biLevel thresh="25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E19D62-157B-46E7-9C3C-6183E08485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753"/>
            <a:ext cx="2144684" cy="681644"/>
          </a:xfrm>
        </p:spPr>
        <p:txBody>
          <a:bodyPr>
            <a:normAutofit fontScale="90000"/>
          </a:bodyPr>
          <a:lstStyle/>
          <a:p>
            <a:r>
              <a:rPr lang="en-US" sz="3000" b="1" dirty="0"/>
              <a:t>TCP Socket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0DC1F2-C0AC-4F74-ACAE-A9CB9E7196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6255" y="365760"/>
            <a:ext cx="11582399" cy="5436987"/>
          </a:xfrm>
        </p:spPr>
        <p:txBody>
          <a:bodyPr/>
          <a:lstStyle/>
          <a:p>
            <a:r>
              <a:rPr lang="en-US" dirty="0">
                <a:solidFill>
                  <a:srgbClr val="1C9E94"/>
                </a:solidFill>
              </a:rPr>
              <a:t>TCP Server-Client </a:t>
            </a:r>
            <a:r>
              <a:rPr lang="en-US" dirty="0" err="1">
                <a:solidFill>
                  <a:srgbClr val="1C9E94"/>
                </a:solidFill>
              </a:rPr>
              <a:t>Implemetation</a:t>
            </a:r>
            <a:r>
              <a:rPr lang="en-US" dirty="0">
                <a:solidFill>
                  <a:srgbClr val="1C9E94"/>
                </a:solidFill>
              </a:rPr>
              <a:t> in C</a:t>
            </a:r>
          </a:p>
          <a:p>
            <a:endParaRPr lang="en-US" dirty="0"/>
          </a:p>
        </p:txBody>
      </p:sp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C08FF6C3-1BA5-4052-85B8-A5636D5CE3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04800" y="6010275"/>
            <a:ext cx="609600" cy="365125"/>
          </a:xfrm>
        </p:spPr>
        <p:txBody>
          <a:bodyPr/>
          <a:lstStyle/>
          <a:p>
            <a:fld id="{85B4A251-1B43-4CC9-9034-0FF2CEA1A658}" type="slidenum">
              <a:rPr lang="en-US" smtClean="0"/>
              <a:t>42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83E895A-DA00-4FD1-9BF3-2A2BD9BC5D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115772"/>
            <a:ext cx="12192000" cy="96848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71AF9C7-D880-46DC-8076-C8276F4D6CAF}"/>
              </a:ext>
            </a:extLst>
          </p:cNvPr>
          <p:cNvSpPr txBox="1"/>
          <p:nvPr/>
        </p:nvSpPr>
        <p:spPr>
          <a:xfrm>
            <a:off x="67801" y="1458010"/>
            <a:ext cx="2486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RESULT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1DAC4B8-7767-4ED0-8ED1-0357B5CD73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577354"/>
            <a:ext cx="10936226" cy="1362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08864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biLevel thresh="25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E19D62-157B-46E7-9C3C-6183E08485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753"/>
            <a:ext cx="2144684" cy="681644"/>
          </a:xfrm>
        </p:spPr>
        <p:txBody>
          <a:bodyPr>
            <a:normAutofit fontScale="90000"/>
          </a:bodyPr>
          <a:lstStyle/>
          <a:p>
            <a:r>
              <a:rPr lang="en-US" sz="3000" b="1" dirty="0"/>
              <a:t>TCP Socket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0DC1F2-C0AC-4F74-ACAE-A9CB9E7196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6255" y="365760"/>
            <a:ext cx="11582399" cy="5436987"/>
          </a:xfrm>
        </p:spPr>
        <p:txBody>
          <a:bodyPr/>
          <a:lstStyle/>
          <a:p>
            <a:r>
              <a:rPr lang="en-US" dirty="0">
                <a:solidFill>
                  <a:srgbClr val="1C9E94"/>
                </a:solidFill>
              </a:rPr>
              <a:t>TCP Server-Client </a:t>
            </a:r>
            <a:r>
              <a:rPr lang="en-US" dirty="0" err="1">
                <a:solidFill>
                  <a:srgbClr val="1C9E94"/>
                </a:solidFill>
              </a:rPr>
              <a:t>Implemetation</a:t>
            </a:r>
            <a:r>
              <a:rPr lang="en-US" dirty="0">
                <a:solidFill>
                  <a:srgbClr val="1C9E94"/>
                </a:solidFill>
              </a:rPr>
              <a:t> in C</a:t>
            </a:r>
          </a:p>
          <a:p>
            <a:endParaRPr lang="en-US" dirty="0"/>
          </a:p>
        </p:txBody>
      </p:sp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C08FF6C3-1BA5-4052-85B8-A5636D5CE3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04800" y="6010275"/>
            <a:ext cx="609600" cy="365125"/>
          </a:xfrm>
        </p:spPr>
        <p:txBody>
          <a:bodyPr/>
          <a:lstStyle/>
          <a:p>
            <a:fld id="{85B4A251-1B43-4CC9-9034-0FF2CEA1A658}" type="slidenum">
              <a:rPr lang="en-US" smtClean="0"/>
              <a:t>43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3223A7-96EE-4BF4-BEEC-B3B828E3907E}"/>
              </a:ext>
            </a:extLst>
          </p:cNvPr>
          <p:cNvSpPr txBox="1"/>
          <p:nvPr/>
        </p:nvSpPr>
        <p:spPr>
          <a:xfrm>
            <a:off x="9262629" y="1335522"/>
            <a:ext cx="2486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SERVER-SIDE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C0457A3-801A-4C59-AC50-D36B08415B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27935"/>
            <a:ext cx="4531689" cy="592931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70FA1D7-E9F1-492F-8B74-B679933945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31689" y="927462"/>
            <a:ext cx="4397999" cy="593053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CF5A195-78FF-42E1-B464-ABC0787252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29688" y="1704854"/>
            <a:ext cx="3312930" cy="4090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10127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biLevel thresh="25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E19D62-157B-46E7-9C3C-6183E08485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753"/>
            <a:ext cx="2144684" cy="681644"/>
          </a:xfrm>
        </p:spPr>
        <p:txBody>
          <a:bodyPr>
            <a:normAutofit fontScale="90000"/>
          </a:bodyPr>
          <a:lstStyle/>
          <a:p>
            <a:r>
              <a:rPr lang="en-US" sz="3000" b="1" dirty="0"/>
              <a:t>TCP Socket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0DC1F2-C0AC-4F74-ACAE-A9CB9E7196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6255" y="365760"/>
            <a:ext cx="11582399" cy="5436987"/>
          </a:xfrm>
        </p:spPr>
        <p:txBody>
          <a:bodyPr/>
          <a:lstStyle/>
          <a:p>
            <a:r>
              <a:rPr lang="en-US" dirty="0">
                <a:solidFill>
                  <a:srgbClr val="1C9E94"/>
                </a:solidFill>
              </a:rPr>
              <a:t>TCP Server-Client </a:t>
            </a:r>
            <a:r>
              <a:rPr lang="en-US" dirty="0" err="1">
                <a:solidFill>
                  <a:srgbClr val="1C9E94"/>
                </a:solidFill>
              </a:rPr>
              <a:t>Implemetation</a:t>
            </a:r>
            <a:r>
              <a:rPr lang="en-US" dirty="0">
                <a:solidFill>
                  <a:srgbClr val="1C9E94"/>
                </a:solidFill>
              </a:rPr>
              <a:t> in C</a:t>
            </a:r>
          </a:p>
          <a:p>
            <a:endParaRPr lang="en-US" dirty="0"/>
          </a:p>
        </p:txBody>
      </p:sp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C08FF6C3-1BA5-4052-85B8-A5636D5CE3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04800" y="6010275"/>
            <a:ext cx="609600" cy="365125"/>
          </a:xfrm>
        </p:spPr>
        <p:txBody>
          <a:bodyPr/>
          <a:lstStyle/>
          <a:p>
            <a:fld id="{85B4A251-1B43-4CC9-9034-0FF2CEA1A658}" type="slidenum">
              <a:rPr lang="en-US" smtClean="0"/>
              <a:t>44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3223A7-96EE-4BF4-BEEC-B3B828E3907E}"/>
              </a:ext>
            </a:extLst>
          </p:cNvPr>
          <p:cNvSpPr txBox="1"/>
          <p:nvPr/>
        </p:nvSpPr>
        <p:spPr>
          <a:xfrm>
            <a:off x="9262629" y="870587"/>
            <a:ext cx="2486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CLIENT-SIDE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3E8F500-F3CA-4819-9FAC-C4B2DFF04C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871537"/>
            <a:ext cx="4117599" cy="598570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3412D49-B7F1-4CFB-BDF4-70890936BD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6620" y="871536"/>
            <a:ext cx="4326237" cy="60293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870ED1F-8D82-4E2F-A59B-64E269F9DC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87964" y="1744746"/>
            <a:ext cx="4168463" cy="4058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51606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biLevel thresh="25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E19D62-157B-46E7-9C3C-6183E08485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753"/>
            <a:ext cx="2144684" cy="681644"/>
          </a:xfrm>
        </p:spPr>
        <p:txBody>
          <a:bodyPr>
            <a:normAutofit fontScale="90000"/>
          </a:bodyPr>
          <a:lstStyle/>
          <a:p>
            <a:r>
              <a:rPr lang="en-US" sz="3000" b="1" dirty="0"/>
              <a:t>TCP Socket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0DC1F2-C0AC-4F74-ACAE-A9CB9E7196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6255" y="365760"/>
            <a:ext cx="11582399" cy="5436987"/>
          </a:xfrm>
        </p:spPr>
        <p:txBody>
          <a:bodyPr/>
          <a:lstStyle/>
          <a:p>
            <a:r>
              <a:rPr lang="en-US" dirty="0">
                <a:solidFill>
                  <a:srgbClr val="1C9E94"/>
                </a:solidFill>
              </a:rPr>
              <a:t>TCP Server-Client </a:t>
            </a:r>
            <a:r>
              <a:rPr lang="en-US" dirty="0" err="1">
                <a:solidFill>
                  <a:srgbClr val="1C9E94"/>
                </a:solidFill>
              </a:rPr>
              <a:t>Implemetation</a:t>
            </a:r>
            <a:r>
              <a:rPr lang="en-US" dirty="0">
                <a:solidFill>
                  <a:srgbClr val="1C9E94"/>
                </a:solidFill>
              </a:rPr>
              <a:t> in C</a:t>
            </a:r>
          </a:p>
          <a:p>
            <a:endParaRPr lang="en-US" dirty="0"/>
          </a:p>
        </p:txBody>
      </p:sp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C08FF6C3-1BA5-4052-85B8-A5636D5CE3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04800" y="6010275"/>
            <a:ext cx="609600" cy="365125"/>
          </a:xfrm>
        </p:spPr>
        <p:txBody>
          <a:bodyPr/>
          <a:lstStyle/>
          <a:p>
            <a:fld id="{85B4A251-1B43-4CC9-9034-0FF2CEA1A658}" type="slidenum">
              <a:rPr lang="en-US" smtClean="0"/>
              <a:t>45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71AF9C7-D880-46DC-8076-C8276F4D6CAF}"/>
              </a:ext>
            </a:extLst>
          </p:cNvPr>
          <p:cNvSpPr txBox="1"/>
          <p:nvPr/>
        </p:nvSpPr>
        <p:spPr>
          <a:xfrm>
            <a:off x="67801" y="1458010"/>
            <a:ext cx="2486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RESULT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18E0AF7-288F-437E-9FED-AB2451C8D8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01" y="2774720"/>
            <a:ext cx="12192000" cy="1040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45822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biLevel thresh="25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E19D62-157B-46E7-9C3C-6183E08485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9629" y="1"/>
            <a:ext cx="2144684" cy="681644"/>
          </a:xfrm>
        </p:spPr>
        <p:txBody>
          <a:bodyPr>
            <a:normAutofit/>
          </a:bodyPr>
          <a:lstStyle/>
          <a:p>
            <a:r>
              <a:rPr lang="en-US" sz="3000" b="1" dirty="0"/>
              <a:t>UDP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0DC1F2-C0AC-4F74-ACAE-A9CB9E7196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3345" y="482600"/>
            <a:ext cx="11305309" cy="525364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1C9E94"/>
                </a:solidFill>
              </a:rPr>
              <a:t>Overall UDP Protocol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Lightweight transport protocol, providing minimal services.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UDP is connectionless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UDP supplies an unreliable data transfer service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UDP does not include a congestion control mechanism</a:t>
            </a:r>
          </a:p>
          <a:p>
            <a:endParaRPr lang="en-US" dirty="0"/>
          </a:p>
        </p:txBody>
      </p:sp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C08FF6C3-1BA5-4052-85B8-A5636D5CE3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04800" y="6010275"/>
            <a:ext cx="609600" cy="365125"/>
          </a:xfrm>
        </p:spPr>
        <p:txBody>
          <a:bodyPr/>
          <a:lstStyle/>
          <a:p>
            <a:fld id="{85B4A251-1B43-4CC9-9034-0FF2CEA1A658}" type="slidenum">
              <a:rPr lang="en-US" smtClean="0"/>
              <a:t>46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5C2635B-7703-4E84-B52C-155E7F1EA1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0728" y="3423768"/>
            <a:ext cx="3524596" cy="2951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91088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biLevel thresh="25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E19D62-157B-46E7-9C3C-6183E08485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9629" y="1"/>
            <a:ext cx="2144684" cy="681644"/>
          </a:xfrm>
        </p:spPr>
        <p:txBody>
          <a:bodyPr>
            <a:normAutofit fontScale="90000"/>
          </a:bodyPr>
          <a:lstStyle/>
          <a:p>
            <a:r>
              <a:rPr lang="en-US" sz="3000" b="1" dirty="0"/>
              <a:t>UDP Socket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0DC1F2-C0AC-4F74-ACAE-A9CB9E7196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3345" y="802178"/>
            <a:ext cx="11305309" cy="525364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1C9E94"/>
                </a:solidFill>
              </a:rPr>
              <a:t>Datagrams</a:t>
            </a:r>
          </a:p>
          <a:p>
            <a:endParaRPr lang="en-US" dirty="0">
              <a:solidFill>
                <a:srgbClr val="1C9E94"/>
              </a:solidFill>
            </a:endParaRPr>
          </a:p>
        </p:txBody>
      </p:sp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C08FF6C3-1BA5-4052-85B8-A5636D5CE3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04800" y="6010275"/>
            <a:ext cx="609600" cy="365125"/>
          </a:xfrm>
        </p:spPr>
        <p:txBody>
          <a:bodyPr/>
          <a:lstStyle/>
          <a:p>
            <a:fld id="{85B4A251-1B43-4CC9-9034-0FF2CEA1A658}" type="slidenum">
              <a:rPr lang="en-US" smtClean="0"/>
              <a:t>47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7D27116-4152-4ECA-8891-4ABF61ED69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4582" y="591355"/>
            <a:ext cx="4725059" cy="5601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02054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biLevel thresh="25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E19D62-157B-46E7-9C3C-6183E08485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9629" y="1"/>
            <a:ext cx="2144684" cy="681644"/>
          </a:xfrm>
        </p:spPr>
        <p:txBody>
          <a:bodyPr>
            <a:normAutofit fontScale="90000"/>
          </a:bodyPr>
          <a:lstStyle/>
          <a:p>
            <a:r>
              <a:rPr lang="en-US" sz="3000" b="1" dirty="0"/>
              <a:t>UDP Socket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0DC1F2-C0AC-4F74-ACAE-A9CB9E7196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3345" y="619387"/>
            <a:ext cx="11305309" cy="525364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1C9E94"/>
                </a:solidFill>
              </a:rPr>
              <a:t>Necessary functions  </a:t>
            </a:r>
          </a:p>
          <a:p>
            <a:r>
              <a:rPr lang="en-US" sz="28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ssize_t</a:t>
            </a:r>
            <a:r>
              <a:rPr lang="en-US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recvfrom</a:t>
            </a:r>
            <a:r>
              <a:rPr lang="en-US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(int </a:t>
            </a:r>
            <a:r>
              <a:rPr lang="en-US" sz="28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sockfd</a:t>
            </a:r>
            <a:r>
              <a:rPr lang="en-US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void *</a:t>
            </a:r>
            <a:r>
              <a:rPr lang="en-US" sz="28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buf</a:t>
            </a:r>
            <a:r>
              <a:rPr lang="en-US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8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size_t</a:t>
            </a:r>
            <a:r>
              <a:rPr lang="en-US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len</a:t>
            </a:r>
            <a:r>
              <a:rPr lang="en-US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int flags,</a:t>
            </a:r>
          </a:p>
          <a:p>
            <a:r>
              <a:rPr lang="en-US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struct </a:t>
            </a:r>
            <a:r>
              <a:rPr lang="en-US" sz="28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sockaddr</a:t>
            </a:r>
            <a:r>
              <a:rPr lang="en-US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*</a:t>
            </a:r>
            <a:r>
              <a:rPr lang="en-US" sz="28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src_addr</a:t>
            </a:r>
            <a:r>
              <a:rPr lang="en-US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8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socklen_t</a:t>
            </a:r>
            <a:r>
              <a:rPr lang="en-US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*</a:t>
            </a:r>
            <a:r>
              <a:rPr lang="en-US" sz="28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addrlen</a:t>
            </a:r>
            <a:r>
              <a:rPr lang="en-US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en-US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Receive a message from the socket.</a:t>
            </a:r>
          </a:p>
          <a:p>
            <a:r>
              <a:rPr lang="en-US" sz="28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ssize_t</a:t>
            </a:r>
            <a:r>
              <a:rPr lang="en-US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sendto</a:t>
            </a:r>
            <a:r>
              <a:rPr lang="en-US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(int </a:t>
            </a:r>
            <a:r>
              <a:rPr lang="en-US" sz="28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sockfd</a:t>
            </a:r>
            <a:r>
              <a:rPr lang="en-US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const void *</a:t>
            </a:r>
            <a:r>
              <a:rPr lang="en-US" sz="28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buf</a:t>
            </a:r>
            <a:r>
              <a:rPr lang="en-US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8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size_t</a:t>
            </a:r>
            <a:r>
              <a:rPr lang="en-US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len</a:t>
            </a:r>
            <a:r>
              <a:rPr lang="en-US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int flags,</a:t>
            </a:r>
          </a:p>
          <a:p>
            <a:r>
              <a:rPr lang="en-US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const struct </a:t>
            </a:r>
            <a:r>
              <a:rPr lang="en-US" sz="28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sockaddr</a:t>
            </a:r>
            <a:r>
              <a:rPr lang="en-US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*</a:t>
            </a:r>
            <a:r>
              <a:rPr lang="en-US" sz="28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dest_addr</a:t>
            </a:r>
            <a:r>
              <a:rPr lang="en-US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8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socklen_t</a:t>
            </a:r>
            <a:r>
              <a:rPr lang="en-US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addrlen</a:t>
            </a:r>
            <a:r>
              <a:rPr lang="en-US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en-US" sz="28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Send a message on the socket</a:t>
            </a:r>
          </a:p>
          <a:p>
            <a:endParaRPr lang="en-US" sz="28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C08FF6C3-1BA5-4052-85B8-A5636D5CE3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04800" y="6010275"/>
            <a:ext cx="609600" cy="365125"/>
          </a:xfrm>
        </p:spPr>
        <p:txBody>
          <a:bodyPr/>
          <a:lstStyle/>
          <a:p>
            <a:fld id="{85B4A251-1B43-4CC9-9034-0FF2CEA1A658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17250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biLevel thresh="25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E19D62-157B-46E7-9C3C-6183E08485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9628" y="1"/>
            <a:ext cx="4036291" cy="681644"/>
          </a:xfrm>
        </p:spPr>
        <p:txBody>
          <a:bodyPr>
            <a:normAutofit/>
          </a:bodyPr>
          <a:lstStyle/>
          <a:p>
            <a:r>
              <a:rPr lang="en-US" sz="3000" b="1" dirty="0" smtClean="0"/>
              <a:t>UNIX domain </a:t>
            </a:r>
            <a:r>
              <a:rPr lang="en-US" sz="3000" b="1" dirty="0"/>
              <a:t>Socket</a:t>
            </a:r>
          </a:p>
        </p:txBody>
      </p:sp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C08FF6C3-1BA5-4052-85B8-A5636D5CE3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04800" y="6010275"/>
            <a:ext cx="609600" cy="365125"/>
          </a:xfrm>
        </p:spPr>
        <p:txBody>
          <a:bodyPr/>
          <a:lstStyle/>
          <a:p>
            <a:fld id="{85B4A251-1B43-4CC9-9034-0FF2CEA1A658}" type="slidenum">
              <a:rPr lang="en-US" smtClean="0"/>
              <a:t>49</a:t>
            </a:fld>
            <a:endParaRPr lang="en-US"/>
          </a:p>
        </p:txBody>
      </p:sp>
      <p:pic>
        <p:nvPicPr>
          <p:cNvPr id="2050" name="Picture 2" descr="book cove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0375" y="1112520"/>
            <a:ext cx="7534275" cy="4295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74013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biLevel thresh="25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hỗ dành sẵn cho Số hiệu Bản chiếu 3">
            <a:extLst>
              <a:ext uri="{FF2B5EF4-FFF2-40B4-BE49-F238E27FC236}">
                <a16:creationId xmlns:a16="http://schemas.microsoft.com/office/drawing/2014/main" id="{DAC01B88-6C49-4104-9680-1FCE73D37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04800" y="6010275"/>
            <a:ext cx="609600" cy="365125"/>
          </a:xfrm>
        </p:spPr>
        <p:txBody>
          <a:bodyPr/>
          <a:lstStyle/>
          <a:p>
            <a:fld id="{85B4A251-1B43-4CC9-9034-0FF2CEA1A658}" type="slidenum">
              <a:rPr lang="en-US" smtClean="0"/>
              <a:t>5</a:t>
            </a:fld>
            <a:endParaRPr lang="en-US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A90DC1F2-C0AC-4F74-ACAE-A9CB9E7196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8764" y="814647"/>
            <a:ext cx="8777316" cy="5332154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Protocol </a:t>
            </a:r>
            <a:r>
              <a:rPr lang="en-US" dirty="0"/>
              <a:t>defines the language of transmission</a:t>
            </a:r>
          </a:p>
          <a:p>
            <a:r>
              <a:rPr lang="en-US" dirty="0"/>
              <a:t>•It specifies the rules, functionality, and messages for communication at the layer</a:t>
            </a:r>
          </a:p>
          <a:p>
            <a:r>
              <a:rPr lang="en-US" dirty="0"/>
              <a:t>•</a:t>
            </a:r>
            <a:r>
              <a:rPr lang="en-US" b="1" dirty="0"/>
              <a:t>Protocol Data Unit (PDU)</a:t>
            </a:r>
            <a:r>
              <a:rPr lang="en-US" dirty="0"/>
              <a:t>contains layer-specific information necessary for a message to be transmitted through a network</a:t>
            </a:r>
          </a:p>
          <a:p>
            <a:r>
              <a:rPr lang="en-US" dirty="0"/>
              <a:t>•Each layer adds a PDU</a:t>
            </a:r>
          </a:p>
          <a:p>
            <a:r>
              <a:rPr lang="en-US" dirty="0"/>
              <a:t>•PDUs act like nested envelopes</a:t>
            </a:r>
          </a:p>
          <a:p>
            <a:r>
              <a:rPr lang="en-US" dirty="0"/>
              <a:t>•</a:t>
            </a:r>
            <a:r>
              <a:rPr lang="en-US" b="1" dirty="0" smtClean="0"/>
              <a:t>Encapsulation </a:t>
            </a:r>
            <a:r>
              <a:rPr lang="en-US" dirty="0" smtClean="0"/>
              <a:t>occurs </a:t>
            </a:r>
            <a:r>
              <a:rPr lang="en-US" dirty="0"/>
              <a:t>when a higher level PDU is placed inside of a lower level PDU</a:t>
            </a:r>
          </a:p>
          <a:p>
            <a:endParaRPr lang="en-US" sz="2800" dirty="0"/>
          </a:p>
          <a:p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6E19D62-157B-46E7-9C3C-6183E084856C}"/>
              </a:ext>
            </a:extLst>
          </p:cNvPr>
          <p:cNvSpPr txBox="1">
            <a:spLocks/>
          </p:cNvSpPr>
          <p:nvPr/>
        </p:nvSpPr>
        <p:spPr>
          <a:xfrm>
            <a:off x="149628" y="1"/>
            <a:ext cx="2745971" cy="6816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1219170" rtl="0" eaLnBrk="1" latinLnBrk="0" hangingPunct="1">
              <a:spcBef>
                <a:spcPct val="0"/>
              </a:spcBef>
              <a:buNone/>
              <a:defRPr sz="4800" kern="1200">
                <a:solidFill>
                  <a:srgbClr val="007E7B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3000" b="1" smtClean="0"/>
              <a:t>TCP/IP model</a:t>
            </a:r>
            <a:endParaRPr lang="en-US" sz="3000" b="1" dirty="0"/>
          </a:p>
        </p:txBody>
      </p:sp>
    </p:spTree>
    <p:extLst>
      <p:ext uri="{BB962C8B-B14F-4D97-AF65-F5344CB8AC3E}">
        <p14:creationId xmlns:p14="http://schemas.microsoft.com/office/powerpoint/2010/main" val="42665042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biLevel thresh="25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hỗ dành sẵn cho Số hiệu Bản chiếu 3">
            <a:extLst>
              <a:ext uri="{FF2B5EF4-FFF2-40B4-BE49-F238E27FC236}">
                <a16:creationId xmlns:a16="http://schemas.microsoft.com/office/drawing/2014/main" id="{DAC01B88-6C49-4104-9680-1FCE73D37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04800" y="6010275"/>
            <a:ext cx="609600" cy="365125"/>
          </a:xfrm>
        </p:spPr>
        <p:txBody>
          <a:bodyPr/>
          <a:lstStyle/>
          <a:p>
            <a:fld id="{85B4A251-1B43-4CC9-9034-0FF2CEA1A658}" type="slidenum">
              <a:rPr lang="en-US" smtClean="0"/>
              <a:t>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292" y="681645"/>
            <a:ext cx="10287096" cy="532863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86E19D62-157B-46E7-9C3C-6183E084856C}"/>
              </a:ext>
            </a:extLst>
          </p:cNvPr>
          <p:cNvSpPr txBox="1">
            <a:spLocks/>
          </p:cNvSpPr>
          <p:nvPr/>
        </p:nvSpPr>
        <p:spPr>
          <a:xfrm>
            <a:off x="149628" y="1"/>
            <a:ext cx="2745971" cy="6816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1219170" rtl="0" eaLnBrk="1" latinLnBrk="0" hangingPunct="1">
              <a:spcBef>
                <a:spcPct val="0"/>
              </a:spcBef>
              <a:buNone/>
              <a:defRPr sz="4800" kern="1200">
                <a:solidFill>
                  <a:srgbClr val="007E7B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3000" b="1" smtClean="0"/>
              <a:t>TCP/IP model</a:t>
            </a:r>
            <a:endParaRPr lang="en-US" sz="3000" b="1" dirty="0"/>
          </a:p>
        </p:txBody>
      </p:sp>
    </p:spTree>
    <p:extLst>
      <p:ext uri="{BB962C8B-B14F-4D97-AF65-F5344CB8AC3E}">
        <p14:creationId xmlns:p14="http://schemas.microsoft.com/office/powerpoint/2010/main" val="36218055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biLevel thresh="25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hỗ dành sẵn cho Số hiệu Bản chiếu 3">
            <a:extLst>
              <a:ext uri="{FF2B5EF4-FFF2-40B4-BE49-F238E27FC236}">
                <a16:creationId xmlns:a16="http://schemas.microsoft.com/office/drawing/2014/main" id="{DAC01B88-6C49-4104-9680-1FCE73D37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04800" y="6010275"/>
            <a:ext cx="609600" cy="365125"/>
          </a:xfrm>
        </p:spPr>
        <p:txBody>
          <a:bodyPr/>
          <a:lstStyle/>
          <a:p>
            <a:fld id="{85B4A251-1B43-4CC9-9034-0FF2CEA1A658}" type="slidenum">
              <a:rPr lang="en-US" smtClean="0"/>
              <a:t>7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6965" y="549274"/>
            <a:ext cx="8638739" cy="5826126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86E19D62-157B-46E7-9C3C-6183E084856C}"/>
              </a:ext>
            </a:extLst>
          </p:cNvPr>
          <p:cNvSpPr txBox="1">
            <a:spLocks/>
          </p:cNvSpPr>
          <p:nvPr/>
        </p:nvSpPr>
        <p:spPr>
          <a:xfrm>
            <a:off x="149628" y="1"/>
            <a:ext cx="2745971" cy="6816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1219170" rtl="0" eaLnBrk="1" latinLnBrk="0" hangingPunct="1">
              <a:spcBef>
                <a:spcPct val="0"/>
              </a:spcBef>
              <a:buNone/>
              <a:defRPr sz="4800" kern="1200">
                <a:solidFill>
                  <a:srgbClr val="007E7B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3000" b="1" smtClean="0"/>
              <a:t>TCP/IP model</a:t>
            </a:r>
            <a:endParaRPr lang="en-US" sz="3000" b="1" dirty="0"/>
          </a:p>
        </p:txBody>
      </p:sp>
    </p:spTree>
    <p:extLst>
      <p:ext uri="{BB962C8B-B14F-4D97-AF65-F5344CB8AC3E}">
        <p14:creationId xmlns:p14="http://schemas.microsoft.com/office/powerpoint/2010/main" val="29731573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biLevel thresh="25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E19D62-157B-46E7-9C3C-6183E08485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9629" y="1"/>
            <a:ext cx="2144684" cy="681644"/>
          </a:xfrm>
        </p:spPr>
        <p:txBody>
          <a:bodyPr>
            <a:normAutofit/>
          </a:bodyPr>
          <a:lstStyle/>
          <a:p>
            <a:r>
              <a:rPr lang="en-US" sz="3000" b="1" dirty="0"/>
              <a:t>SOCKET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0DC1F2-C0AC-4F74-ACAE-A9CB9E7196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8764" y="814647"/>
            <a:ext cx="6558544" cy="5253644"/>
          </a:xfrm>
        </p:spPr>
        <p:txBody>
          <a:bodyPr/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dirty="0"/>
              <a:t>Structure, acts as a endpoint for sending and receiving data between processes in network.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dirty="0"/>
              <a:t>In OSI model, socket is the interface between the application layer and transport layer, helping sending and receiving data between two process in two host.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dirty="0"/>
              <a:t>In Programming perspective, socket is analogous to file and socket descriptor looks and behaves like file descriptor</a:t>
            </a:r>
          </a:p>
          <a:p>
            <a:endParaRPr lang="en-US" sz="2800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4F20AE-2CFA-4E43-8B09-894B2D6111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6443" y="149630"/>
            <a:ext cx="4485557" cy="3545243"/>
          </a:xfrm>
          <a:prstGeom prst="rect">
            <a:avLst/>
          </a:prstGeom>
        </p:spPr>
      </p:pic>
      <p:sp>
        <p:nvSpPr>
          <p:cNvPr id="6" name="Chỗ dành sẵn cho Số hiệu Bản chiếu 3">
            <a:extLst>
              <a:ext uri="{FF2B5EF4-FFF2-40B4-BE49-F238E27FC236}">
                <a16:creationId xmlns:a16="http://schemas.microsoft.com/office/drawing/2014/main" id="{DAC01B88-6C49-4104-9680-1FCE73D37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04800" y="6010275"/>
            <a:ext cx="609600" cy="365125"/>
          </a:xfrm>
        </p:spPr>
        <p:txBody>
          <a:bodyPr/>
          <a:lstStyle/>
          <a:p>
            <a:fld id="{85B4A251-1B43-4CC9-9034-0FF2CEA1A658}" type="slidenum">
              <a:rPr lang="en-US" smtClean="0"/>
              <a:t>8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C8F0509-9F76-4633-AD52-9A8D28ECA0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7308" y="3632487"/>
            <a:ext cx="5016618" cy="2568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1717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biLevel thresh="25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E19D62-157B-46E7-9C3C-6183E08485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9629" y="1"/>
            <a:ext cx="2144684" cy="681644"/>
          </a:xfrm>
        </p:spPr>
        <p:txBody>
          <a:bodyPr>
            <a:normAutofit/>
          </a:bodyPr>
          <a:lstStyle/>
          <a:p>
            <a:r>
              <a:rPr lang="en-US" sz="3000" b="1" dirty="0"/>
              <a:t>SOCKET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0DC1F2-C0AC-4F74-ACAE-A9CB9E7196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8763" y="814647"/>
            <a:ext cx="11305309" cy="5253644"/>
          </a:xfrm>
        </p:spPr>
        <p:txBody>
          <a:bodyPr/>
          <a:lstStyle/>
          <a:p>
            <a:r>
              <a:rPr lang="en-US" dirty="0">
                <a:solidFill>
                  <a:srgbClr val="1C9E94"/>
                </a:solidFill>
              </a:rPr>
              <a:t>Socket Types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Stream Sockets: Use TCP for data transmission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Datagram Sockets: Use UDP for data transmission.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Raw Sockets: </a:t>
            </a:r>
            <a:r>
              <a:rPr lang="en-US" dirty="0" smtClean="0"/>
              <a:t>UNIX domain socket, only in a host.</a:t>
            </a: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Sequenced Packet Sockets: similar to a stream socket, with the exception that record boundaries are preserved</a:t>
            </a:r>
          </a:p>
        </p:txBody>
      </p:sp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C08FF6C3-1BA5-4052-85B8-A5636D5CE3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04800" y="6010275"/>
            <a:ext cx="609600" cy="365125"/>
          </a:xfrm>
        </p:spPr>
        <p:txBody>
          <a:bodyPr/>
          <a:lstStyle/>
          <a:p>
            <a:fld id="{85B4A251-1B43-4CC9-9034-0FF2CEA1A65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448840"/>
      </p:ext>
    </p:extLst>
  </p:cSld>
  <p:clrMapOvr>
    <a:masterClrMapping/>
  </p:clrMapOvr>
</p:sld>
</file>

<file path=ppt/theme/theme1.xml><?xml version="1.0" encoding="utf-8"?>
<a:theme xmlns:a="http://schemas.openxmlformats.org/drawingml/2006/main" name="Theme1">
  <a:themeElements>
    <a:clrScheme name="Custom 1">
      <a:dk1>
        <a:srgbClr val="000000"/>
      </a:dk1>
      <a:lt1>
        <a:srgbClr val="FFFFFF"/>
      </a:lt1>
      <a:dk2>
        <a:srgbClr val="434342"/>
      </a:dk2>
      <a:lt2>
        <a:srgbClr val="CDD7D9"/>
      </a:lt2>
      <a:accent1>
        <a:srgbClr val="797B7E"/>
      </a:accent1>
      <a:accent2>
        <a:srgbClr val="F96A1B"/>
      </a:accent2>
      <a:accent3>
        <a:srgbClr val="5B7377"/>
      </a:accent3>
      <a:accent4>
        <a:srgbClr val="7C984A"/>
      </a:accent4>
      <a:accent5>
        <a:srgbClr val="C2AD8D"/>
      </a:accent5>
      <a:accent6>
        <a:srgbClr val="506E94"/>
      </a:accent6>
      <a:hlink>
        <a:srgbClr val="5F5F5F"/>
      </a:hlink>
      <a:folHlink>
        <a:srgbClr val="969696"/>
      </a:folHlink>
    </a:clrScheme>
    <a:fontScheme name="Custom 3">
      <a:majorFont>
        <a:latin typeface="Myriad Pro"/>
        <a:ea typeface=""/>
        <a:cs typeface=""/>
      </a:majorFont>
      <a:minorFont>
        <a:latin typeface="Myriad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1" id="{CED16B20-4D74-4803-B977-031227CBCBCA}" vid="{75F6DCEA-8A13-41F1-9C9A-5162F55089E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Theme1</Template>
  <TotalTime>5362</TotalTime>
  <Words>4161</Words>
  <Application>Microsoft Office PowerPoint</Application>
  <PresentationFormat>Widescreen</PresentationFormat>
  <Paragraphs>469</Paragraphs>
  <Slides>49</Slides>
  <Notes>47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6" baseType="lpstr">
      <vt:lpstr>Arial</vt:lpstr>
      <vt:lpstr>Calibri</vt:lpstr>
      <vt:lpstr>Consolas</vt:lpstr>
      <vt:lpstr>Myriad Pro</vt:lpstr>
      <vt:lpstr>urw-din</vt:lpstr>
      <vt:lpstr>Wingdings</vt:lpstr>
      <vt:lpstr>Theme1</vt:lpstr>
      <vt:lpstr>SOCKET</vt:lpstr>
      <vt:lpstr>CONTENT</vt:lpstr>
      <vt:lpstr>TCP/IP model</vt:lpstr>
      <vt:lpstr>PowerPoint Presentation</vt:lpstr>
      <vt:lpstr>PowerPoint Presentation</vt:lpstr>
      <vt:lpstr>PowerPoint Presentation</vt:lpstr>
      <vt:lpstr>PowerPoint Presentation</vt:lpstr>
      <vt:lpstr>SOCKET</vt:lpstr>
      <vt:lpstr>SOCKET</vt:lpstr>
      <vt:lpstr>SOCKET</vt:lpstr>
      <vt:lpstr>SOCKET</vt:lpstr>
      <vt:lpstr>SOCKET</vt:lpstr>
      <vt:lpstr>SOCKET</vt:lpstr>
      <vt:lpstr>SOCKET</vt:lpstr>
      <vt:lpstr>SOCKET</vt:lpstr>
      <vt:lpstr>SOCKET</vt:lpstr>
      <vt:lpstr>SOCKET</vt:lpstr>
      <vt:lpstr>SOCKET</vt:lpstr>
      <vt:lpstr>SOCKET</vt:lpstr>
      <vt:lpstr>SOCKET</vt:lpstr>
      <vt:lpstr>SOCKET</vt:lpstr>
      <vt:lpstr>SOCKET</vt:lpstr>
      <vt:lpstr>TCP Socket</vt:lpstr>
      <vt:lpstr>TCP Socket</vt:lpstr>
      <vt:lpstr>TCP Socket</vt:lpstr>
      <vt:lpstr>TCP Socket</vt:lpstr>
      <vt:lpstr>TCP Socket</vt:lpstr>
      <vt:lpstr>TCP Socket</vt:lpstr>
      <vt:lpstr>TCP Socket</vt:lpstr>
      <vt:lpstr>TCP Socket</vt:lpstr>
      <vt:lpstr>TCP Socket</vt:lpstr>
      <vt:lpstr>TCP Socket</vt:lpstr>
      <vt:lpstr>TCP Socket</vt:lpstr>
      <vt:lpstr>TCP Socket</vt:lpstr>
      <vt:lpstr>TCP Socket</vt:lpstr>
      <vt:lpstr>TCP Socket</vt:lpstr>
      <vt:lpstr>TCP Socket</vt:lpstr>
      <vt:lpstr>TCP Socket</vt:lpstr>
      <vt:lpstr>TCP Socket</vt:lpstr>
      <vt:lpstr>TCP Socket</vt:lpstr>
      <vt:lpstr>TCP Socket</vt:lpstr>
      <vt:lpstr>TCP Socket</vt:lpstr>
      <vt:lpstr>TCP Socket</vt:lpstr>
      <vt:lpstr>TCP Socket</vt:lpstr>
      <vt:lpstr>TCP Socket</vt:lpstr>
      <vt:lpstr>UDP</vt:lpstr>
      <vt:lpstr>UDP Socket</vt:lpstr>
      <vt:lpstr>UDP Socket</vt:lpstr>
      <vt:lpstr>UNIX domain Socket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 BASIC PROGRAMMING KNOWLEDGE</dc:title>
  <dc:creator>Duy Hồ Hưng</dc:creator>
  <cp:lastModifiedBy>vgadmin</cp:lastModifiedBy>
  <cp:revision>145</cp:revision>
  <dcterms:created xsi:type="dcterms:W3CDTF">2021-02-01T07:38:25Z</dcterms:created>
  <dcterms:modified xsi:type="dcterms:W3CDTF">2021-03-17T06:15:32Z</dcterms:modified>
</cp:coreProperties>
</file>